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9"/>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Light" charset="1" panose="00000400000000000000"/>
      <p:regular r:id="rId14"/>
    </p:embeddedFont>
    <p:embeddedFont>
      <p:font typeface="Montserrat Light Bold" charset="1" panose="00000800000000000000"/>
      <p:regular r:id="rId15"/>
    </p:embeddedFont>
    <p:embeddedFont>
      <p:font typeface="Montserrat Light Italics" charset="1" panose="00000400000000000000"/>
      <p:regular r:id="rId16"/>
    </p:embeddedFont>
    <p:embeddedFont>
      <p:font typeface="Montserrat Light Bold Italics" charset="1" panose="000008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notesMasters/notesMaster1.xml" Type="http://schemas.openxmlformats.org/officeDocument/2006/relationships/notesMaster"/><Relationship Id="rId6" Target="fonts/font6.fntdata" Type="http://schemas.openxmlformats.org/officeDocument/2006/relationships/font"/><Relationship Id="rId60" Target="theme/theme2.xml" Type="http://schemas.openxmlformats.org/officeDocument/2006/relationships/theme"/><Relationship Id="rId61" Target="notesSlides/notesSlide1.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Funding for NRHM has generally increased over the years, with some states consistently spending more, such as Uttar Pradesh. Total budgets proposed/allocated by the government have increased annually, and some states have proposed significant budget increases for specific years, indicating a focus on improving rural health infrastructure.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notesSlides/notesSlide1.xml" Type="http://schemas.openxmlformats.org/officeDocument/2006/relationships/notesSlid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659121">
            <a:off x="15091031" y="5585714"/>
            <a:ext cx="7629294" cy="7828566"/>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258071" y="-4629150"/>
            <a:ext cx="9022634" cy="9258300"/>
          </a:xfrm>
          <a:prstGeom prst="rect">
            <a:avLst/>
          </a:prstGeom>
        </p:spPr>
      </p:pic>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36347" y="4491661"/>
            <a:ext cx="9815307" cy="2590800"/>
          </a:xfrm>
          <a:prstGeom prst="rect">
            <a:avLst/>
          </a:prstGeom>
        </p:spPr>
        <p:txBody>
          <a:bodyPr anchor="t" rtlCol="false" tIns="0" lIns="0" bIns="0" rIns="0">
            <a:spAutoFit/>
          </a:bodyPr>
          <a:lstStyle/>
          <a:p>
            <a:pPr algn="ctr">
              <a:lnSpc>
                <a:spcPts val="10349"/>
              </a:lnSpc>
            </a:pPr>
            <a:r>
              <a:rPr lang="en-US" sz="7500" spc="735">
                <a:solidFill>
                  <a:srgbClr val="231F20"/>
                </a:solidFill>
                <a:latin typeface="Oswald Bold"/>
              </a:rPr>
              <a:t>NATIONAL HEALTH RURAL MISSION</a:t>
            </a:r>
          </a:p>
        </p:txBody>
      </p:sp>
      <p:sp>
        <p:nvSpPr>
          <p:cNvPr name="TextBox 9" id="9"/>
          <p:cNvSpPr txBox="true"/>
          <p:nvPr/>
        </p:nvSpPr>
        <p:spPr>
          <a:xfrm rot="0">
            <a:off x="4236347" y="3457159"/>
            <a:ext cx="9815307" cy="857250"/>
          </a:xfrm>
          <a:prstGeom prst="rect">
            <a:avLst/>
          </a:prstGeom>
        </p:spPr>
        <p:txBody>
          <a:bodyPr anchor="t" rtlCol="false" tIns="0" lIns="0" bIns="0" rIns="0">
            <a:spAutoFit/>
          </a:bodyPr>
          <a:lstStyle/>
          <a:p>
            <a:pPr algn="ctr">
              <a:lnSpc>
                <a:spcPts val="6900"/>
              </a:lnSpc>
            </a:pPr>
            <a:r>
              <a:rPr lang="en-US" sz="5000" spc="490">
                <a:solidFill>
                  <a:srgbClr val="231F20"/>
                </a:solidFill>
                <a:latin typeface="Oswald Bold"/>
              </a:rPr>
              <a:t>EDA - GROUP 2</a:t>
            </a:r>
          </a:p>
        </p:txBody>
      </p:sp>
      <p:sp>
        <p:nvSpPr>
          <p:cNvPr name="TextBox 10" id="10"/>
          <p:cNvSpPr txBox="true"/>
          <p:nvPr/>
        </p:nvSpPr>
        <p:spPr>
          <a:xfrm rot="0">
            <a:off x="2719596" y="7482578"/>
            <a:ext cx="12848809" cy="441638"/>
          </a:xfrm>
          <a:prstGeom prst="rect">
            <a:avLst/>
          </a:prstGeom>
        </p:spPr>
        <p:txBody>
          <a:bodyPr anchor="t" rtlCol="false" tIns="0" lIns="0" bIns="0" rIns="0">
            <a:spAutoFit/>
          </a:bodyPr>
          <a:lstStyle/>
          <a:p>
            <a:pPr algn="ctr">
              <a:lnSpc>
                <a:spcPts val="3661"/>
              </a:lnSpc>
            </a:pPr>
            <a:r>
              <a:rPr lang="en-US" sz="2653" spc="140">
                <a:solidFill>
                  <a:srgbClr val="231F20"/>
                </a:solidFill>
                <a:latin typeface="Montserrat Classic Bold"/>
              </a:rPr>
              <a:t>GUIDE: PROF. GOPINATH PANDA</a:t>
            </a:r>
          </a:p>
        </p:txBody>
      </p:sp>
      <p:grpSp>
        <p:nvGrpSpPr>
          <p:cNvPr name="Group 11" id="11"/>
          <p:cNvGrpSpPr/>
          <p:nvPr/>
        </p:nvGrpSpPr>
        <p:grpSpPr>
          <a:xfrm rot="0">
            <a:off x="15863389" y="367430"/>
            <a:ext cx="1865640" cy="1736836"/>
            <a:chOff x="0" y="0"/>
            <a:chExt cx="2487520" cy="2315781"/>
          </a:xfrm>
        </p:grpSpPr>
        <p:pic>
          <p:nvPicPr>
            <p:cNvPr name="Picture 12" id="12"/>
            <p:cNvPicPr>
              <a:picLocks noChangeAspect="true"/>
            </p:cNvPicPr>
            <p:nvPr/>
          </p:nvPicPr>
          <p:blipFill>
            <a:blip r:embed="rId5"/>
            <a:srcRect l="0" t="0" r="0" b="0"/>
            <a:stretch>
              <a:fillRect/>
            </a:stretch>
          </p:blipFill>
          <p:spPr>
            <a:xfrm flipH="false" flipV="false" rot="0">
              <a:off x="232992" y="0"/>
              <a:ext cx="1974973" cy="1974973"/>
            </a:xfrm>
            <a:prstGeom prst="rect">
              <a:avLst/>
            </a:prstGeom>
          </p:spPr>
        </p:pic>
        <p:sp>
          <p:nvSpPr>
            <p:cNvPr name="TextBox 13" id="13"/>
            <p:cNvSpPr txBox="true"/>
            <p:nvPr/>
          </p:nvSpPr>
          <p:spPr>
            <a:xfrm rot="0">
              <a:off x="0" y="1946398"/>
              <a:ext cx="2487520" cy="369383"/>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DA-IICT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51591" y="1535974"/>
            <a:ext cx="4082663" cy="3607526"/>
          </a:xfrm>
          <a:prstGeom prst="rect">
            <a:avLst/>
          </a:prstGeom>
        </p:spPr>
      </p:pic>
      <p:pic>
        <p:nvPicPr>
          <p:cNvPr name="Picture 3" id="3"/>
          <p:cNvPicPr>
            <a:picLocks noChangeAspect="true"/>
          </p:cNvPicPr>
          <p:nvPr/>
        </p:nvPicPr>
        <p:blipFill>
          <a:blip r:embed="rId3"/>
          <a:srcRect l="5811" t="866" r="0" b="866"/>
          <a:stretch>
            <a:fillRect/>
          </a:stretch>
        </p:blipFill>
        <p:spPr>
          <a:xfrm flipH="false" flipV="false" rot="0">
            <a:off x="351591" y="5429250"/>
            <a:ext cx="3916514" cy="360752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876828" y="1535974"/>
            <a:ext cx="4267172" cy="3713846"/>
          </a:xfrm>
          <a:prstGeom prst="rect">
            <a:avLst/>
          </a:prstGeom>
        </p:spPr>
      </p:pic>
      <p:pic>
        <p:nvPicPr>
          <p:cNvPr name="Picture 5" id="5"/>
          <p:cNvPicPr>
            <a:picLocks noChangeAspect="true"/>
          </p:cNvPicPr>
          <p:nvPr/>
        </p:nvPicPr>
        <p:blipFill>
          <a:blip r:embed="rId5"/>
          <a:srcRect l="1211" t="0" r="1211" b="0"/>
          <a:stretch>
            <a:fillRect/>
          </a:stretch>
        </p:blipFill>
        <p:spPr>
          <a:xfrm flipH="false" flipV="false" rot="0">
            <a:off x="4876828" y="5249820"/>
            <a:ext cx="4267172" cy="3786955"/>
          </a:xfrm>
          <a:prstGeom prst="rect">
            <a:avLst/>
          </a:prstGeom>
        </p:spPr>
      </p:pic>
      <p:sp>
        <p:nvSpPr>
          <p:cNvPr name="TextBox 6" id="6"/>
          <p:cNvSpPr txBox="true"/>
          <p:nvPr/>
        </p:nvSpPr>
        <p:spPr>
          <a:xfrm rot="0">
            <a:off x="240268" y="489935"/>
            <a:ext cx="17807464" cy="759460"/>
          </a:xfrm>
          <a:prstGeom prst="rect">
            <a:avLst/>
          </a:prstGeom>
        </p:spPr>
        <p:txBody>
          <a:bodyPr anchor="t" rtlCol="false" tIns="0" lIns="0" bIns="0" rIns="0">
            <a:spAutoFit/>
          </a:bodyPr>
          <a:lstStyle/>
          <a:p>
            <a:pPr algn="ctr">
              <a:lnSpc>
                <a:spcPts val="6110"/>
              </a:lnSpc>
              <a:spcBef>
                <a:spcPct val="0"/>
              </a:spcBef>
            </a:pPr>
            <a:r>
              <a:rPr lang="en-US" sz="4700">
                <a:solidFill>
                  <a:srgbClr val="000000"/>
                </a:solidFill>
                <a:latin typeface="Canva Sans Bold"/>
              </a:rPr>
              <a:t>Moving average analysis to observe changes in budget stages</a:t>
            </a:r>
          </a:p>
        </p:txBody>
      </p:sp>
      <p:sp>
        <p:nvSpPr>
          <p:cNvPr name="TextBox 7" id="7"/>
          <p:cNvSpPr txBox="true"/>
          <p:nvPr/>
        </p:nvSpPr>
        <p:spPr>
          <a:xfrm rot="0">
            <a:off x="9582150" y="1832120"/>
            <a:ext cx="8023067" cy="6797301"/>
          </a:xfrm>
          <a:prstGeom prst="rect">
            <a:avLst/>
          </a:prstGeom>
        </p:spPr>
        <p:txBody>
          <a:bodyPr anchor="t" rtlCol="false" tIns="0" lIns="0" bIns="0" rIns="0">
            <a:spAutoFit/>
          </a:bodyPr>
          <a:lstStyle/>
          <a:p>
            <a:pPr algn="just">
              <a:lnSpc>
                <a:spcPts val="4154"/>
              </a:lnSpc>
              <a:spcBef>
                <a:spcPct val="0"/>
              </a:spcBef>
            </a:pPr>
            <a:r>
              <a:rPr lang="en-US" sz="3195">
                <a:solidFill>
                  <a:srgbClr val="000000"/>
                </a:solidFill>
                <a:latin typeface="DM Sans"/>
              </a:rPr>
              <a:t>After the year 2016-17, there was a significant spike in funding which continued to increase in the following years as well. However, there seems to be a slight dip in funding after the year 2020-21. Overall, the trend seems to be positive and indicative of the government's increasing focus on improving rural health infrastructure.</a:t>
            </a:r>
          </a:p>
          <a:p>
            <a:pPr algn="just">
              <a:lnSpc>
                <a:spcPts val="4154"/>
              </a:lnSpc>
              <a:spcBef>
                <a:spcPct val="0"/>
              </a:spcBef>
            </a:pPr>
            <a:r>
              <a:rPr lang="en-US" sz="3195">
                <a:solidFill>
                  <a:srgbClr val="000000"/>
                </a:solidFill>
                <a:latin typeface="DM Sans"/>
              </a:rPr>
              <a:t>The state government often began the year with a budget deficit, as they received less funding than what they had proposed for in most years.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93818" y="549404"/>
            <a:ext cx="4884061" cy="425351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93818" y="5363736"/>
            <a:ext cx="4884061" cy="418934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2211118" y="745797"/>
            <a:ext cx="4723063" cy="4057121"/>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2211118" y="5193520"/>
            <a:ext cx="4732132" cy="4064780"/>
          </a:xfrm>
          <a:prstGeom prst="rect">
            <a:avLst/>
          </a:prstGeom>
        </p:spPr>
      </p:pic>
      <p:sp>
        <p:nvSpPr>
          <p:cNvPr name="TextBox 6" id="6"/>
          <p:cNvSpPr txBox="true"/>
          <p:nvPr/>
        </p:nvSpPr>
        <p:spPr>
          <a:xfrm rot="0">
            <a:off x="6271812" y="4414520"/>
            <a:ext cx="4945372" cy="14389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rPr>
              <a:t>Total expenditure by the government is increasing on yearly basis as they are focusing more on health sector.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68941" y="1028700"/>
            <a:ext cx="7202950" cy="229881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68941" y="3098914"/>
            <a:ext cx="7202950" cy="229881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68941" y="5397728"/>
            <a:ext cx="7202950" cy="229881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668941" y="7696542"/>
            <a:ext cx="7202950" cy="2298814"/>
          </a:xfrm>
          <a:prstGeom prst="rect">
            <a:avLst/>
          </a:prstGeom>
        </p:spPr>
      </p:pic>
      <p:pic>
        <p:nvPicPr>
          <p:cNvPr name="Picture 6" id="6"/>
          <p:cNvPicPr>
            <a:picLocks noChangeAspect="true"/>
          </p:cNvPicPr>
          <p:nvPr/>
        </p:nvPicPr>
        <p:blipFill>
          <a:blip r:embed="rId6"/>
          <a:srcRect l="0" t="0" r="0" b="16316"/>
          <a:stretch>
            <a:fillRect/>
          </a:stretch>
        </p:blipFill>
        <p:spPr>
          <a:xfrm flipH="false" flipV="false" rot="0">
            <a:off x="8647354" y="1342941"/>
            <a:ext cx="7430734" cy="1984573"/>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8647354" y="4036997"/>
            <a:ext cx="6934087" cy="2213007"/>
          </a:xfrm>
          <a:prstGeom prst="rect">
            <a:avLst/>
          </a:prstGeom>
        </p:spPr>
      </p:pic>
      <p:sp>
        <p:nvSpPr>
          <p:cNvPr name="TextBox 8" id="8"/>
          <p:cNvSpPr txBox="true"/>
          <p:nvPr/>
        </p:nvSpPr>
        <p:spPr>
          <a:xfrm rot="0">
            <a:off x="955774" y="356266"/>
            <a:ext cx="16376452" cy="759460"/>
          </a:xfrm>
          <a:prstGeom prst="rect">
            <a:avLst/>
          </a:prstGeom>
        </p:spPr>
        <p:txBody>
          <a:bodyPr anchor="t" rtlCol="false" tIns="0" lIns="0" bIns="0" rIns="0">
            <a:spAutoFit/>
          </a:bodyPr>
          <a:lstStyle/>
          <a:p>
            <a:pPr algn="ctr">
              <a:lnSpc>
                <a:spcPts val="6110"/>
              </a:lnSpc>
              <a:spcBef>
                <a:spcPct val="0"/>
              </a:spcBef>
            </a:pPr>
            <a:r>
              <a:rPr lang="en-US" sz="4700">
                <a:solidFill>
                  <a:srgbClr val="000000"/>
                </a:solidFill>
                <a:latin typeface="DM Sans Bold"/>
              </a:rPr>
              <a:t>Pie chart visualization of budget share across states/UTs</a:t>
            </a:r>
          </a:p>
        </p:txBody>
      </p:sp>
      <p:sp>
        <p:nvSpPr>
          <p:cNvPr name="TextBox 9" id="9"/>
          <p:cNvSpPr txBox="true"/>
          <p:nvPr/>
        </p:nvSpPr>
        <p:spPr>
          <a:xfrm rot="0">
            <a:off x="8994424" y="6840553"/>
            <a:ext cx="8027975" cy="2842283"/>
          </a:xfrm>
          <a:prstGeom prst="rect">
            <a:avLst/>
          </a:prstGeom>
        </p:spPr>
        <p:txBody>
          <a:bodyPr anchor="t" rtlCol="false" tIns="0" lIns="0" bIns="0" rIns="0">
            <a:spAutoFit/>
          </a:bodyPr>
          <a:lstStyle/>
          <a:p>
            <a:pPr algn="just" marL="320822" indent="-160411" lvl="1">
              <a:lnSpc>
                <a:spcPts val="1931"/>
              </a:lnSpc>
              <a:buFont typeface="Arial"/>
              <a:buChar char="•"/>
            </a:pPr>
            <a:r>
              <a:rPr lang="en-US" sz="1485">
                <a:solidFill>
                  <a:srgbClr val="000000"/>
                </a:solidFill>
                <a:latin typeface="Open Sauce"/>
              </a:rPr>
              <a:t>Only a few states—Uttar Pradesh, Bihar, Rajasthan, Maharashtra, Karnataka, Assam, Gujarat, Madhya Pradesh, and West Bengal—propose over 70% of the nation's total budget.</a:t>
            </a:r>
          </a:p>
          <a:p>
            <a:pPr algn="just" marL="320822" indent="-160411" lvl="1">
              <a:lnSpc>
                <a:spcPts val="1931"/>
              </a:lnSpc>
              <a:buFont typeface="Arial"/>
              <a:buChar char="•"/>
            </a:pPr>
            <a:r>
              <a:rPr lang="en-US" sz="1485">
                <a:solidFill>
                  <a:srgbClr val="000000"/>
                </a:solidFill>
                <a:latin typeface="Open Sauce"/>
              </a:rPr>
              <a:t>These states have more influence over how funds are distributed at the federal level.</a:t>
            </a:r>
          </a:p>
          <a:p>
            <a:pPr algn="just" marL="320822" indent="-160411" lvl="1">
              <a:lnSpc>
                <a:spcPts val="1931"/>
              </a:lnSpc>
              <a:buFont typeface="Arial"/>
              <a:buChar char="•"/>
            </a:pPr>
            <a:r>
              <a:rPr lang="en-US" sz="1485">
                <a:solidFill>
                  <a:srgbClr val="000000"/>
                </a:solidFill>
                <a:latin typeface="Open Sauce"/>
              </a:rPr>
              <a:t>Uttar Pradesh (UP) ranked among the top states for budget proposals across all years considered.</a:t>
            </a:r>
          </a:p>
          <a:p>
            <a:pPr algn="just" marL="320822" indent="-160411" lvl="1">
              <a:lnSpc>
                <a:spcPts val="1931"/>
              </a:lnSpc>
              <a:buFont typeface="Arial"/>
              <a:buChar char="•"/>
            </a:pPr>
            <a:r>
              <a:rPr lang="en-US" sz="1485">
                <a:solidFill>
                  <a:srgbClr val="000000"/>
                </a:solidFill>
                <a:latin typeface="Open Sauce"/>
              </a:rPr>
              <a:t>The remaining states account for another 30% of the total share and play a crucial role in the allocation of funds.</a:t>
            </a:r>
          </a:p>
          <a:p>
            <a:pPr algn="just" marL="320822" indent="-160411" lvl="1">
              <a:lnSpc>
                <a:spcPts val="1931"/>
              </a:lnSpc>
              <a:buFont typeface="Arial"/>
              <a:buChar char="•"/>
            </a:pPr>
            <a:r>
              <a:rPr lang="en-US" sz="1485">
                <a:solidFill>
                  <a:srgbClr val="000000"/>
                </a:solidFill>
                <a:latin typeface="Open Sauce"/>
              </a:rPr>
              <a:t>By analyzing trends in budget proposals, we can gain insight into which states are investing more in the health sector and which states may need more attention in this area.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5485" y="3179490"/>
            <a:ext cx="4334885" cy="325312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35485" y="6685960"/>
            <a:ext cx="4334885" cy="3232151"/>
          </a:xfrm>
          <a:prstGeom prst="rect">
            <a:avLst/>
          </a:prstGeom>
        </p:spPr>
      </p:pic>
      <p:sp>
        <p:nvSpPr>
          <p:cNvPr name="TextBox 4" id="4"/>
          <p:cNvSpPr txBox="true"/>
          <p:nvPr/>
        </p:nvSpPr>
        <p:spPr>
          <a:xfrm rot="0">
            <a:off x="0" y="239395"/>
            <a:ext cx="18288000" cy="1530985"/>
          </a:xfrm>
          <a:prstGeom prst="rect">
            <a:avLst/>
          </a:prstGeom>
        </p:spPr>
        <p:txBody>
          <a:bodyPr anchor="t" rtlCol="false" tIns="0" lIns="0" bIns="0" rIns="0">
            <a:spAutoFit/>
          </a:bodyPr>
          <a:lstStyle/>
          <a:p>
            <a:pPr algn="ctr">
              <a:lnSpc>
                <a:spcPts val="6110"/>
              </a:lnSpc>
              <a:spcBef>
                <a:spcPct val="0"/>
              </a:spcBef>
            </a:pPr>
            <a:r>
              <a:rPr lang="en-US" sz="4700">
                <a:solidFill>
                  <a:srgbClr val="000000"/>
                </a:solidFill>
                <a:latin typeface="DM Sans Bold"/>
              </a:rPr>
              <a:t>Regression model for predicting budget approval based on release of funds</a:t>
            </a:r>
          </a:p>
        </p:txBody>
      </p:sp>
      <p:sp>
        <p:nvSpPr>
          <p:cNvPr name="AutoShape 5" id="5"/>
          <p:cNvSpPr/>
          <p:nvPr/>
        </p:nvSpPr>
        <p:spPr>
          <a:xfrm flipH="true">
            <a:off x="9108251" y="1770380"/>
            <a:ext cx="35749" cy="8516551"/>
          </a:xfrm>
          <a:prstGeom prst="line">
            <a:avLst/>
          </a:prstGeom>
          <a:ln cap="flat" w="38100">
            <a:solidFill>
              <a:srgbClr val="000000"/>
            </a:solidFill>
            <a:prstDash val="solid"/>
            <a:headEnd type="none" len="sm" w="sm"/>
            <a:tailEnd type="none" len="sm" w="sm"/>
          </a:ln>
        </p:spPr>
      </p:sp>
      <p:pic>
        <p:nvPicPr>
          <p:cNvPr name="Picture 6" id="6"/>
          <p:cNvPicPr>
            <a:picLocks noChangeAspect="true"/>
          </p:cNvPicPr>
          <p:nvPr/>
        </p:nvPicPr>
        <p:blipFill>
          <a:blip r:embed="rId4"/>
          <a:srcRect l="0" t="0" r="0" b="0"/>
          <a:stretch>
            <a:fillRect/>
          </a:stretch>
        </p:blipFill>
        <p:spPr>
          <a:xfrm flipH="false" flipV="false" rot="0">
            <a:off x="12970087" y="2949883"/>
            <a:ext cx="4289213" cy="3195230"/>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2970087" y="6719954"/>
            <a:ext cx="4289213" cy="3198157"/>
          </a:xfrm>
          <a:prstGeom prst="rect">
            <a:avLst/>
          </a:prstGeom>
        </p:spPr>
      </p:pic>
      <p:sp>
        <p:nvSpPr>
          <p:cNvPr name="TextBox 8" id="8"/>
          <p:cNvSpPr txBox="true"/>
          <p:nvPr/>
        </p:nvSpPr>
        <p:spPr>
          <a:xfrm rot="0">
            <a:off x="1028700" y="1988208"/>
            <a:ext cx="6919286" cy="935355"/>
          </a:xfrm>
          <a:prstGeom prst="rect">
            <a:avLst/>
          </a:prstGeom>
        </p:spPr>
        <p:txBody>
          <a:bodyPr anchor="t" rtlCol="false" tIns="0" lIns="0" bIns="0" rIns="0">
            <a:spAutoFit/>
          </a:bodyPr>
          <a:lstStyle/>
          <a:p>
            <a:pPr algn="ctr">
              <a:lnSpc>
                <a:spcPts val="2520"/>
              </a:lnSpc>
            </a:pPr>
            <a:r>
              <a:rPr lang="en-US" sz="1800">
                <a:solidFill>
                  <a:srgbClr val="000000"/>
                </a:solidFill>
                <a:latin typeface="DM Sans Bold Italics"/>
              </a:rPr>
              <a:t>Regression on Budget Proposed by the States/UTs and Budget Approved for the States/UTs</a:t>
            </a:r>
          </a:p>
          <a:p>
            <a:pPr algn="ctr">
              <a:lnSpc>
                <a:spcPts val="2520"/>
              </a:lnSpc>
            </a:pPr>
          </a:p>
        </p:txBody>
      </p:sp>
      <p:sp>
        <p:nvSpPr>
          <p:cNvPr name="TextBox 9" id="9"/>
          <p:cNvSpPr txBox="true"/>
          <p:nvPr/>
        </p:nvSpPr>
        <p:spPr>
          <a:xfrm rot="0">
            <a:off x="5301330" y="4796527"/>
            <a:ext cx="3356911" cy="4119936"/>
          </a:xfrm>
          <a:prstGeom prst="rect">
            <a:avLst/>
          </a:prstGeom>
        </p:spPr>
        <p:txBody>
          <a:bodyPr anchor="t" rtlCol="false" tIns="0" lIns="0" bIns="0" rIns="0">
            <a:spAutoFit/>
          </a:bodyPr>
          <a:lstStyle/>
          <a:p>
            <a:pPr algn="just">
              <a:lnSpc>
                <a:spcPts val="2399"/>
              </a:lnSpc>
              <a:spcBef>
                <a:spcPct val="0"/>
              </a:spcBef>
            </a:pPr>
            <a:r>
              <a:rPr lang="en-US" sz="1845">
                <a:solidFill>
                  <a:srgbClr val="000000"/>
                </a:solidFill>
                <a:latin typeface="DM Sans"/>
              </a:rPr>
              <a:t>Looking at the scatterplots it could be seen that Budget Proposed by the States/UTs and Budget Approved for the States/UTs has some kind of linear relationship thus we modelled it with linear regression and found that we can predict the Expenditure based on Release of funds.</a:t>
            </a:r>
          </a:p>
          <a:p>
            <a:pPr algn="just">
              <a:lnSpc>
                <a:spcPts val="2399"/>
              </a:lnSpc>
              <a:spcBef>
                <a:spcPct val="0"/>
              </a:spcBef>
            </a:pPr>
            <a:r>
              <a:rPr lang="en-US" sz="1845">
                <a:solidFill>
                  <a:srgbClr val="000000"/>
                </a:solidFill>
                <a:latin typeface="DM Sans"/>
              </a:rPr>
              <a:t>Our model had R2 score of 0.98 and it did great job predicting the budget approved.</a:t>
            </a:r>
          </a:p>
        </p:txBody>
      </p:sp>
      <p:sp>
        <p:nvSpPr>
          <p:cNvPr name="TextBox 10" id="10"/>
          <p:cNvSpPr txBox="true"/>
          <p:nvPr/>
        </p:nvSpPr>
        <p:spPr>
          <a:xfrm rot="0">
            <a:off x="10501969" y="2007258"/>
            <a:ext cx="6757331" cy="586740"/>
          </a:xfrm>
          <a:prstGeom prst="rect">
            <a:avLst/>
          </a:prstGeom>
        </p:spPr>
        <p:txBody>
          <a:bodyPr anchor="t" rtlCol="false" tIns="0" lIns="0" bIns="0" rIns="0">
            <a:spAutoFit/>
          </a:bodyPr>
          <a:lstStyle/>
          <a:p>
            <a:pPr algn="ctr">
              <a:lnSpc>
                <a:spcPts val="2340"/>
              </a:lnSpc>
              <a:spcBef>
                <a:spcPct val="0"/>
              </a:spcBef>
            </a:pPr>
            <a:r>
              <a:rPr lang="en-US" sz="1800">
                <a:solidFill>
                  <a:srgbClr val="000000"/>
                </a:solidFill>
                <a:latin typeface="DM Sans Bold Italics"/>
              </a:rPr>
              <a:t>Regression on Release of Government of India's Fund and Total Expenditure Reported</a:t>
            </a:r>
          </a:p>
        </p:txBody>
      </p:sp>
      <p:sp>
        <p:nvSpPr>
          <p:cNvPr name="TextBox 11" id="11"/>
          <p:cNvSpPr txBox="true"/>
          <p:nvPr/>
        </p:nvSpPr>
        <p:spPr>
          <a:xfrm rot="0">
            <a:off x="9370244" y="4787002"/>
            <a:ext cx="3392650" cy="4262755"/>
          </a:xfrm>
          <a:prstGeom prst="rect">
            <a:avLst/>
          </a:prstGeom>
        </p:spPr>
        <p:txBody>
          <a:bodyPr anchor="t" rtlCol="false" tIns="0" lIns="0" bIns="0" rIns="0">
            <a:spAutoFit/>
          </a:bodyPr>
          <a:lstStyle/>
          <a:p>
            <a:pPr algn="just">
              <a:lnSpc>
                <a:spcPts val="2405"/>
              </a:lnSpc>
              <a:spcBef>
                <a:spcPct val="0"/>
              </a:spcBef>
            </a:pPr>
            <a:r>
              <a:rPr lang="en-US" sz="1850">
                <a:solidFill>
                  <a:srgbClr val="000000"/>
                </a:solidFill>
                <a:latin typeface="DM Sans"/>
              </a:rPr>
              <a:t>Looking at the scatterplots it could be seen that Release of Government of India's Fund and Total Expenditure Reported has some kind of linear relationship thus we modelled it with linear regression and found that we can predict the Expenditure based on Release of funds.</a:t>
            </a:r>
          </a:p>
          <a:p>
            <a:pPr algn="just">
              <a:lnSpc>
                <a:spcPts val="2405"/>
              </a:lnSpc>
              <a:spcBef>
                <a:spcPct val="0"/>
              </a:spcBef>
            </a:pPr>
            <a:r>
              <a:rPr lang="en-US" sz="1850">
                <a:solidFill>
                  <a:srgbClr val="000000"/>
                </a:solidFill>
                <a:latin typeface="DM Sans"/>
              </a:rPr>
              <a:t>Our model had R2 score of 0.96 and it did great job predicting the budget approved.</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6613386" y="188278"/>
            <a:ext cx="5061228" cy="1326389"/>
          </a:xfrm>
          <a:prstGeom prst="rect">
            <a:avLst/>
          </a:prstGeom>
        </p:spPr>
        <p:txBody>
          <a:bodyPr anchor="t" rtlCol="false" tIns="0" lIns="0" bIns="0" rIns="0">
            <a:spAutoFit/>
          </a:bodyPr>
          <a:lstStyle/>
          <a:p>
            <a:pPr algn="ctr">
              <a:lnSpc>
                <a:spcPts val="10891"/>
              </a:lnSpc>
            </a:pPr>
            <a:r>
              <a:rPr lang="en-US" sz="7779">
                <a:solidFill>
                  <a:srgbClr val="000000"/>
                </a:solidFill>
                <a:latin typeface="Canva Sans Bold"/>
              </a:rPr>
              <a:t>Dataset : 2</a:t>
            </a:r>
          </a:p>
        </p:txBody>
      </p:sp>
      <p:sp>
        <p:nvSpPr>
          <p:cNvPr name="TextBox 3" id="3"/>
          <p:cNvSpPr txBox="true"/>
          <p:nvPr/>
        </p:nvSpPr>
        <p:spPr>
          <a:xfrm rot="0">
            <a:off x="1859345" y="1645198"/>
            <a:ext cx="14890202" cy="1599798"/>
          </a:xfrm>
          <a:prstGeom prst="rect">
            <a:avLst/>
          </a:prstGeom>
        </p:spPr>
        <p:txBody>
          <a:bodyPr anchor="t" rtlCol="false" tIns="0" lIns="0" bIns="0" rIns="0">
            <a:spAutoFit/>
          </a:bodyPr>
          <a:lstStyle/>
          <a:p>
            <a:pPr algn="ctr">
              <a:lnSpc>
                <a:spcPts val="6437"/>
              </a:lnSpc>
            </a:pPr>
            <a:r>
              <a:rPr lang="en-US" sz="4597">
                <a:solidFill>
                  <a:srgbClr val="000000"/>
                </a:solidFill>
                <a:latin typeface="Canva Sans Bold"/>
              </a:rPr>
              <a:t>Mobile Medical Units (MMUs) data from September 2016</a:t>
            </a:r>
          </a:p>
        </p:txBody>
      </p:sp>
      <p:sp>
        <p:nvSpPr>
          <p:cNvPr name="TextBox 4" id="4"/>
          <p:cNvSpPr txBox="true"/>
          <p:nvPr/>
        </p:nvSpPr>
        <p:spPr>
          <a:xfrm rot="0">
            <a:off x="1859345" y="5076825"/>
            <a:ext cx="10821699"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DM Sans"/>
              </a:rPr>
              <a:t>Dataset overview and preprocessing</a:t>
            </a:r>
          </a:p>
          <a:p>
            <a:pPr marL="734059" indent="-367030" lvl="1">
              <a:lnSpc>
                <a:spcPts val="4759"/>
              </a:lnSpc>
              <a:buFont typeface="Arial"/>
              <a:buChar char="•"/>
            </a:pPr>
            <a:r>
              <a:rPr lang="en-US" sz="3399">
                <a:solidFill>
                  <a:srgbClr val="000000"/>
                </a:solidFill>
                <a:latin typeface="DM Sans"/>
              </a:rPr>
              <a:t>Ranking states based on operational MMUs</a:t>
            </a:r>
          </a:p>
          <a:p>
            <a:pPr marL="734059" indent="-367030" lvl="1">
              <a:lnSpc>
                <a:spcPts val="4759"/>
              </a:lnSpc>
              <a:buFont typeface="Arial"/>
              <a:buChar char="•"/>
            </a:pPr>
            <a:r>
              <a:rPr lang="en-US" sz="3399">
                <a:solidFill>
                  <a:srgbClr val="000000"/>
                </a:solidFill>
                <a:latin typeface="DM Sans"/>
              </a:rPr>
              <a:t>Bar chart visualization of the top 10 states with the most operational MMUs</a:t>
            </a:r>
          </a:p>
          <a:p>
            <a:pPr>
              <a:lnSpc>
                <a:spcPts val="4759"/>
              </a:lnSpc>
            </a:pPr>
          </a:p>
        </p:txBody>
      </p:sp>
      <p:sp>
        <p:nvSpPr>
          <p:cNvPr name="TextBox 5" id="5"/>
          <p:cNvSpPr txBox="true"/>
          <p:nvPr/>
        </p:nvSpPr>
        <p:spPr>
          <a:xfrm rot="0">
            <a:off x="1859345" y="3598673"/>
            <a:ext cx="13945394" cy="1780540"/>
          </a:xfrm>
          <a:prstGeom prst="rect">
            <a:avLst/>
          </a:prstGeom>
        </p:spPr>
        <p:txBody>
          <a:bodyPr anchor="t" rtlCol="false" tIns="0" lIns="0" bIns="0" rIns="0">
            <a:spAutoFit/>
          </a:bodyPr>
          <a:lstStyle/>
          <a:p>
            <a:pPr>
              <a:lnSpc>
                <a:spcPts val="4759"/>
              </a:lnSpc>
            </a:pPr>
            <a:r>
              <a:rPr lang="en-US" sz="3399">
                <a:solidFill>
                  <a:srgbClr val="000000"/>
                </a:solidFill>
                <a:latin typeface="DM Sans"/>
              </a:rPr>
              <a:t>This dataset tells us about the operational Mobile Medical Units (MMUs) in each state in year 2016.</a:t>
            </a:r>
          </a:p>
          <a:p>
            <a:pP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51088" y="1728260"/>
            <a:ext cx="6354928" cy="5562214"/>
          </a:xfrm>
          <a:prstGeom prst="rect">
            <a:avLst/>
          </a:prstGeom>
        </p:spPr>
      </p:pic>
      <p:sp>
        <p:nvSpPr>
          <p:cNvPr name="TextBox 3" id="3"/>
          <p:cNvSpPr txBox="true"/>
          <p:nvPr/>
        </p:nvSpPr>
        <p:spPr>
          <a:xfrm rot="0">
            <a:off x="572733" y="971550"/>
            <a:ext cx="8311639" cy="436004"/>
          </a:xfrm>
          <a:prstGeom prst="rect">
            <a:avLst/>
          </a:prstGeom>
        </p:spPr>
        <p:txBody>
          <a:bodyPr anchor="t" rtlCol="false" tIns="0" lIns="0" bIns="0" rIns="0">
            <a:spAutoFit/>
          </a:bodyPr>
          <a:lstStyle/>
          <a:p>
            <a:pPr algn="ctr">
              <a:lnSpc>
                <a:spcPts val="3534"/>
              </a:lnSpc>
            </a:pPr>
            <a:r>
              <a:rPr lang="en-US" sz="2524">
                <a:solidFill>
                  <a:srgbClr val="000000"/>
                </a:solidFill>
                <a:latin typeface="Canva Sans Italics"/>
              </a:rPr>
              <a:t>Ranking States based on operational MMUs</a:t>
            </a:r>
          </a:p>
        </p:txBody>
      </p:sp>
      <p:sp>
        <p:nvSpPr>
          <p:cNvPr name="AutoShape 4" id="4"/>
          <p:cNvSpPr/>
          <p:nvPr/>
        </p:nvSpPr>
        <p:spPr>
          <a:xfrm>
            <a:off x="8865321" y="0"/>
            <a:ext cx="0" cy="10287000"/>
          </a:xfrm>
          <a:prstGeom prst="line">
            <a:avLst/>
          </a:prstGeom>
          <a:ln cap="flat" w="38100">
            <a:solidFill>
              <a:srgbClr val="000000"/>
            </a:solidFill>
            <a:prstDash val="solid"/>
            <a:headEnd type="none" len="sm" w="sm"/>
            <a:tailEnd type="none" len="sm" w="sm"/>
          </a:ln>
        </p:spPr>
      </p:sp>
      <p:pic>
        <p:nvPicPr>
          <p:cNvPr name="Picture 5" id="5"/>
          <p:cNvPicPr>
            <a:picLocks noChangeAspect="true"/>
          </p:cNvPicPr>
          <p:nvPr/>
        </p:nvPicPr>
        <p:blipFill>
          <a:blip r:embed="rId3"/>
          <a:srcRect l="0" t="0" r="0" b="0"/>
          <a:stretch>
            <a:fillRect/>
          </a:stretch>
        </p:blipFill>
        <p:spPr>
          <a:xfrm flipH="false" flipV="false" rot="0">
            <a:off x="9144000" y="2200082"/>
            <a:ext cx="8873899" cy="3766687"/>
          </a:xfrm>
          <a:prstGeom prst="rect">
            <a:avLst/>
          </a:prstGeom>
        </p:spPr>
      </p:pic>
      <p:sp>
        <p:nvSpPr>
          <p:cNvPr name="TextBox 6" id="6"/>
          <p:cNvSpPr txBox="true"/>
          <p:nvPr/>
        </p:nvSpPr>
        <p:spPr>
          <a:xfrm rot="0">
            <a:off x="10169218" y="6384877"/>
            <a:ext cx="6823462" cy="1782617"/>
          </a:xfrm>
          <a:prstGeom prst="rect">
            <a:avLst/>
          </a:prstGeom>
        </p:spPr>
        <p:txBody>
          <a:bodyPr anchor="t" rtlCol="false" tIns="0" lIns="0" bIns="0" rIns="0">
            <a:spAutoFit/>
          </a:bodyPr>
          <a:lstStyle/>
          <a:p>
            <a:pPr algn="ctr">
              <a:lnSpc>
                <a:spcPts val="2815"/>
              </a:lnSpc>
              <a:spcBef>
                <a:spcPct val="0"/>
              </a:spcBef>
            </a:pPr>
            <a:r>
              <a:rPr lang="en-US" sz="2165">
                <a:solidFill>
                  <a:srgbClr val="000000"/>
                </a:solidFill>
                <a:latin typeface="DM Sans"/>
              </a:rPr>
              <a:t>From the above plot, we observed that Tamil Nadu has the maximum number of operational MMUs (407) according to the data which then followed by Andhra Pradesh and Rajasthan which have 277 and 202 operational units.</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6596777" y="188278"/>
            <a:ext cx="5094447" cy="1326389"/>
          </a:xfrm>
          <a:prstGeom prst="rect">
            <a:avLst/>
          </a:prstGeom>
        </p:spPr>
        <p:txBody>
          <a:bodyPr anchor="t" rtlCol="false" tIns="0" lIns="0" bIns="0" rIns="0">
            <a:spAutoFit/>
          </a:bodyPr>
          <a:lstStyle/>
          <a:p>
            <a:pPr algn="ctr">
              <a:lnSpc>
                <a:spcPts val="10891"/>
              </a:lnSpc>
            </a:pPr>
            <a:r>
              <a:rPr lang="en-US" sz="7779">
                <a:solidFill>
                  <a:srgbClr val="000000"/>
                </a:solidFill>
                <a:latin typeface="Canva Sans Bold"/>
              </a:rPr>
              <a:t>Dataset : 3</a:t>
            </a:r>
          </a:p>
        </p:txBody>
      </p:sp>
      <p:sp>
        <p:nvSpPr>
          <p:cNvPr name="TextBox 3" id="3"/>
          <p:cNvSpPr txBox="true"/>
          <p:nvPr/>
        </p:nvSpPr>
        <p:spPr>
          <a:xfrm rot="0">
            <a:off x="1859345" y="1645198"/>
            <a:ext cx="14890202" cy="784368"/>
          </a:xfrm>
          <a:prstGeom prst="rect">
            <a:avLst/>
          </a:prstGeom>
        </p:spPr>
        <p:txBody>
          <a:bodyPr anchor="t" rtlCol="false" tIns="0" lIns="0" bIns="0" rIns="0">
            <a:spAutoFit/>
          </a:bodyPr>
          <a:lstStyle/>
          <a:p>
            <a:pPr algn="ctr">
              <a:lnSpc>
                <a:spcPts val="6437"/>
              </a:lnSpc>
            </a:pPr>
            <a:r>
              <a:rPr lang="en-US" sz="4597">
                <a:solidFill>
                  <a:srgbClr val="000000"/>
                </a:solidFill>
                <a:latin typeface="Canva Sans Bold"/>
              </a:rPr>
              <a:t>Operational Ambulances Under NRHM (2018)</a:t>
            </a:r>
          </a:p>
        </p:txBody>
      </p:sp>
      <p:sp>
        <p:nvSpPr>
          <p:cNvPr name="TextBox 4" id="4"/>
          <p:cNvSpPr txBox="true"/>
          <p:nvPr/>
        </p:nvSpPr>
        <p:spPr>
          <a:xfrm rot="0">
            <a:off x="1694940" y="4442691"/>
            <a:ext cx="10821699"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DM Sans"/>
              </a:rPr>
              <a:t>Dataset overview and preprocessing</a:t>
            </a:r>
          </a:p>
          <a:p>
            <a:pPr marL="734059" indent="-367030" lvl="1">
              <a:lnSpc>
                <a:spcPts val="4759"/>
              </a:lnSpc>
              <a:buFont typeface="Arial"/>
              <a:buChar char="•"/>
            </a:pPr>
            <a:r>
              <a:rPr lang="en-US" sz="3399">
                <a:solidFill>
                  <a:srgbClr val="000000"/>
                </a:solidFill>
                <a:latin typeface="DM Sans"/>
              </a:rPr>
              <a:t>Ranking states based on the number of operational ambulances</a:t>
            </a:r>
          </a:p>
          <a:p>
            <a:pPr marL="734059" indent="-367030" lvl="1">
              <a:lnSpc>
                <a:spcPts val="4759"/>
              </a:lnSpc>
              <a:buFont typeface="Arial"/>
              <a:buChar char="•"/>
            </a:pPr>
            <a:r>
              <a:rPr lang="en-US" sz="3399">
                <a:solidFill>
                  <a:srgbClr val="000000"/>
                </a:solidFill>
                <a:latin typeface="DM Sans"/>
              </a:rPr>
              <a:t>Stacked bar plot to represent diversity in types of ambulances across top 10 states</a:t>
            </a:r>
          </a:p>
          <a:p>
            <a:pPr>
              <a:lnSpc>
                <a:spcPts val="4759"/>
              </a:lnSpc>
            </a:pPr>
          </a:p>
        </p:txBody>
      </p:sp>
      <p:sp>
        <p:nvSpPr>
          <p:cNvPr name="TextBox 5" id="5"/>
          <p:cNvSpPr txBox="true"/>
          <p:nvPr/>
        </p:nvSpPr>
        <p:spPr>
          <a:xfrm rot="0">
            <a:off x="1859345" y="2964540"/>
            <a:ext cx="13945394" cy="1180465"/>
          </a:xfrm>
          <a:prstGeom prst="rect">
            <a:avLst/>
          </a:prstGeom>
        </p:spPr>
        <p:txBody>
          <a:bodyPr anchor="t" rtlCol="false" tIns="0" lIns="0" bIns="0" rIns="0">
            <a:spAutoFit/>
          </a:bodyPr>
          <a:lstStyle/>
          <a:p>
            <a:pPr>
              <a:lnSpc>
                <a:spcPts val="4759"/>
              </a:lnSpc>
            </a:pPr>
            <a:r>
              <a:rPr lang="en-US" sz="3399">
                <a:solidFill>
                  <a:srgbClr val="000000"/>
                </a:solidFill>
                <a:latin typeface="DM Sans"/>
              </a:rPr>
              <a:t>This dataset has the information about operational ambulances under NHM during 2018. </a:t>
            </a:r>
          </a:p>
        </p:txBody>
      </p:sp>
      <p:sp>
        <p:nvSpPr>
          <p:cNvPr name="TextBox 6" id="6"/>
          <p:cNvSpPr txBox="true"/>
          <p:nvPr/>
        </p:nvSpPr>
        <p:spPr>
          <a:xfrm rot="0">
            <a:off x="1393279" y="8204432"/>
            <a:ext cx="11425020" cy="982813"/>
          </a:xfrm>
          <a:prstGeom prst="rect">
            <a:avLst/>
          </a:prstGeom>
        </p:spPr>
        <p:txBody>
          <a:bodyPr anchor="t" rtlCol="false" tIns="0" lIns="0" bIns="0" rIns="0">
            <a:spAutoFit/>
          </a:bodyPr>
          <a:lstStyle/>
          <a:p>
            <a:pPr>
              <a:lnSpc>
                <a:spcPts val="2636"/>
              </a:lnSpc>
            </a:pPr>
            <a:r>
              <a:rPr lang="en-US" sz="1883">
                <a:solidFill>
                  <a:srgbClr val="000000"/>
                </a:solidFill>
                <a:latin typeface="Canva Sans"/>
              </a:rPr>
              <a:t>Info: Dataframe contains 37 rows and 6 columns, drop unnecessary rows. And rank the states based on total number of ambulances.</a:t>
            </a:r>
          </a:p>
          <a:p>
            <a:pPr algn="ctr">
              <a:lnSpc>
                <a:spcPts val="2636"/>
              </a:lnSpc>
            </a:pPr>
            <a:r>
              <a:rPr lang="en-US" sz="1883">
                <a:solidFill>
                  <a:srgbClr val="000000"/>
                </a:solidFill>
                <a:latin typeface="Canva Sans"/>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86128" y="1224348"/>
            <a:ext cx="11715744" cy="4972960"/>
          </a:xfrm>
          <a:prstGeom prst="rect">
            <a:avLst/>
          </a:prstGeom>
        </p:spPr>
      </p:pic>
      <p:sp>
        <p:nvSpPr>
          <p:cNvPr name="TextBox 3" id="3"/>
          <p:cNvSpPr txBox="true"/>
          <p:nvPr/>
        </p:nvSpPr>
        <p:spPr>
          <a:xfrm rot="0">
            <a:off x="2099684" y="6826705"/>
            <a:ext cx="14652307" cy="1700530"/>
          </a:xfrm>
          <a:prstGeom prst="rect">
            <a:avLst/>
          </a:prstGeom>
        </p:spPr>
        <p:txBody>
          <a:bodyPr anchor="t" rtlCol="false" tIns="0" lIns="0" bIns="0" rIns="0">
            <a:spAutoFit/>
          </a:bodyPr>
          <a:lstStyle/>
          <a:p>
            <a:pPr algn="just" marL="561337" indent="-280669" lvl="1">
              <a:lnSpc>
                <a:spcPts val="3379"/>
              </a:lnSpc>
              <a:buFont typeface="Arial"/>
              <a:buChar char="•"/>
            </a:pPr>
            <a:r>
              <a:rPr lang="en-US" sz="2599">
                <a:solidFill>
                  <a:srgbClr val="000000"/>
                </a:solidFill>
                <a:latin typeface="DM Sans"/>
              </a:rPr>
              <a:t>From the above plot, we can deduce that Uttar Pradesh has the greatest number of Operational Ambulances. </a:t>
            </a:r>
          </a:p>
          <a:p>
            <a:pPr algn="just" marL="561337" indent="-280669" lvl="1">
              <a:lnSpc>
                <a:spcPts val="3379"/>
              </a:lnSpc>
              <a:buFont typeface="Arial"/>
              <a:buChar char="•"/>
            </a:pPr>
            <a:r>
              <a:rPr lang="en-US" sz="2599">
                <a:solidFill>
                  <a:srgbClr val="000000"/>
                </a:solidFill>
                <a:latin typeface="DM Sans"/>
              </a:rPr>
              <a:t>Also UP has the greatest number of Dial 108 ambulances whereas Maharashtra and West Bengal has the greatest number of Dial 102/104 and other ambulances respectively.</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6581299" y="188278"/>
            <a:ext cx="5125403" cy="1326389"/>
          </a:xfrm>
          <a:prstGeom prst="rect">
            <a:avLst/>
          </a:prstGeom>
        </p:spPr>
        <p:txBody>
          <a:bodyPr anchor="t" rtlCol="false" tIns="0" lIns="0" bIns="0" rIns="0">
            <a:spAutoFit/>
          </a:bodyPr>
          <a:lstStyle/>
          <a:p>
            <a:pPr algn="ctr">
              <a:lnSpc>
                <a:spcPts val="10891"/>
              </a:lnSpc>
            </a:pPr>
            <a:r>
              <a:rPr lang="en-US" sz="7779">
                <a:solidFill>
                  <a:srgbClr val="000000"/>
                </a:solidFill>
                <a:latin typeface="Canva Sans Bold"/>
              </a:rPr>
              <a:t>Dataset : 4</a:t>
            </a:r>
          </a:p>
        </p:txBody>
      </p:sp>
      <p:sp>
        <p:nvSpPr>
          <p:cNvPr name="TextBox 3" id="3"/>
          <p:cNvSpPr txBox="true"/>
          <p:nvPr/>
        </p:nvSpPr>
        <p:spPr>
          <a:xfrm rot="0">
            <a:off x="1859345" y="1576704"/>
            <a:ext cx="15212063" cy="1599798"/>
          </a:xfrm>
          <a:prstGeom prst="rect">
            <a:avLst/>
          </a:prstGeom>
        </p:spPr>
        <p:txBody>
          <a:bodyPr anchor="t" rtlCol="false" tIns="0" lIns="0" bIns="0" rIns="0">
            <a:spAutoFit/>
          </a:bodyPr>
          <a:lstStyle/>
          <a:p>
            <a:pPr algn="ctr">
              <a:lnSpc>
                <a:spcPts val="6437"/>
              </a:lnSpc>
            </a:pPr>
            <a:r>
              <a:rPr lang="en-US" sz="4597">
                <a:solidFill>
                  <a:srgbClr val="000000"/>
                </a:solidFill>
                <a:latin typeface="Canva Sans Bold"/>
              </a:rPr>
              <a:t>Established Special New-born Care Units (SNCU) under NRHM</a:t>
            </a:r>
          </a:p>
        </p:txBody>
      </p:sp>
      <p:sp>
        <p:nvSpPr>
          <p:cNvPr name="TextBox 4" id="4"/>
          <p:cNvSpPr txBox="true"/>
          <p:nvPr/>
        </p:nvSpPr>
        <p:spPr>
          <a:xfrm rot="0">
            <a:off x="1859345" y="4574196"/>
            <a:ext cx="10011761" cy="3317757"/>
          </a:xfrm>
          <a:prstGeom prst="rect">
            <a:avLst/>
          </a:prstGeom>
        </p:spPr>
        <p:txBody>
          <a:bodyPr anchor="t" rtlCol="false" tIns="0" lIns="0" bIns="0" rIns="0">
            <a:spAutoFit/>
          </a:bodyPr>
          <a:lstStyle/>
          <a:p>
            <a:pPr marL="679120" indent="-339560" lvl="1">
              <a:lnSpc>
                <a:spcPts val="4403"/>
              </a:lnSpc>
              <a:buFont typeface="Arial"/>
              <a:buChar char="•"/>
            </a:pPr>
            <a:r>
              <a:rPr lang="en-US" sz="3145">
                <a:solidFill>
                  <a:srgbClr val="000000"/>
                </a:solidFill>
                <a:latin typeface="DM Sans"/>
              </a:rPr>
              <a:t>Data visualization using Plotly library</a:t>
            </a:r>
          </a:p>
          <a:p>
            <a:pPr marL="679120" indent="-339560" lvl="1">
              <a:lnSpc>
                <a:spcPts val="4403"/>
              </a:lnSpc>
              <a:buFont typeface="Arial"/>
              <a:buChar char="•"/>
            </a:pPr>
            <a:r>
              <a:rPr lang="en-US" sz="3145">
                <a:solidFill>
                  <a:srgbClr val="000000"/>
                </a:solidFill>
                <a:latin typeface="DM Sans"/>
              </a:rPr>
              <a:t>Map of India shaded based on the number of SNCUs</a:t>
            </a:r>
          </a:p>
          <a:p>
            <a:pPr marL="679120" indent="-339560" lvl="1">
              <a:lnSpc>
                <a:spcPts val="4403"/>
              </a:lnSpc>
              <a:buFont typeface="Arial"/>
              <a:buChar char="•"/>
            </a:pPr>
            <a:r>
              <a:rPr lang="en-US" sz="3145">
                <a:solidFill>
                  <a:srgbClr val="000000"/>
                </a:solidFill>
                <a:latin typeface="DM Sans"/>
              </a:rPr>
              <a:t>GeoJSON file for state boundaries</a:t>
            </a:r>
          </a:p>
          <a:p>
            <a:pPr marL="679120" indent="-339560" lvl="1">
              <a:lnSpc>
                <a:spcPts val="4403"/>
              </a:lnSpc>
              <a:buFont typeface="Arial"/>
              <a:buChar char="•"/>
            </a:pPr>
            <a:r>
              <a:rPr lang="en-US" sz="3145">
                <a:solidFill>
                  <a:srgbClr val="000000"/>
                </a:solidFill>
                <a:latin typeface="DM Sans"/>
              </a:rPr>
              <a:t>Altered state names and added state ID column</a:t>
            </a:r>
          </a:p>
          <a:p>
            <a:pPr>
              <a:lnSpc>
                <a:spcPts val="4403"/>
              </a:lnSpc>
            </a:pPr>
          </a:p>
        </p:txBody>
      </p:sp>
      <p:sp>
        <p:nvSpPr>
          <p:cNvPr name="TextBox 5" id="5"/>
          <p:cNvSpPr txBox="true"/>
          <p:nvPr/>
        </p:nvSpPr>
        <p:spPr>
          <a:xfrm rot="0">
            <a:off x="1859345" y="3262226"/>
            <a:ext cx="13587875" cy="1151911"/>
          </a:xfrm>
          <a:prstGeom prst="rect">
            <a:avLst/>
          </a:prstGeom>
        </p:spPr>
        <p:txBody>
          <a:bodyPr anchor="t" rtlCol="false" tIns="0" lIns="0" bIns="0" rIns="0">
            <a:spAutoFit/>
          </a:bodyPr>
          <a:lstStyle/>
          <a:p>
            <a:pPr>
              <a:lnSpc>
                <a:spcPts val="4637"/>
              </a:lnSpc>
            </a:pPr>
            <a:r>
              <a:rPr lang="en-US" sz="3312">
                <a:solidFill>
                  <a:srgbClr val="000000"/>
                </a:solidFill>
                <a:latin typeface="DM Sans"/>
              </a:rPr>
              <a:t>SNCU dataset tells us about the established Special New-born Care Units in a State/UT up to January 2020. </a:t>
            </a:r>
          </a:p>
        </p:txBody>
      </p:sp>
      <p:sp>
        <p:nvSpPr>
          <p:cNvPr name="TextBox 6" id="6"/>
          <p:cNvSpPr txBox="true"/>
          <p:nvPr/>
        </p:nvSpPr>
        <p:spPr>
          <a:xfrm rot="0">
            <a:off x="1393279" y="8204432"/>
            <a:ext cx="11425020" cy="982813"/>
          </a:xfrm>
          <a:prstGeom prst="rect">
            <a:avLst/>
          </a:prstGeom>
        </p:spPr>
        <p:txBody>
          <a:bodyPr anchor="t" rtlCol="false" tIns="0" lIns="0" bIns="0" rIns="0">
            <a:spAutoFit/>
          </a:bodyPr>
          <a:lstStyle/>
          <a:p>
            <a:pPr>
              <a:lnSpc>
                <a:spcPts val="2636"/>
              </a:lnSpc>
            </a:pPr>
            <a:r>
              <a:rPr lang="en-US" sz="1883">
                <a:solidFill>
                  <a:srgbClr val="000000"/>
                </a:solidFill>
                <a:latin typeface="Canva Sans"/>
              </a:rPr>
              <a:t>Info: SNCU df has 38 rows and 3 columns, then we dropped unwanted columns and rows.</a:t>
            </a:r>
          </a:p>
          <a:p>
            <a:pPr>
              <a:lnSpc>
                <a:spcPts val="2636"/>
              </a:lnSpc>
            </a:pPr>
          </a:p>
          <a:p>
            <a:pPr algn="ctr">
              <a:lnSpc>
                <a:spcPts val="2636"/>
              </a:lnSpc>
            </a:pPr>
            <a:r>
              <a:rPr lang="en-US" sz="1883">
                <a:solidFill>
                  <a:srgbClr val="000000"/>
                </a:solidFill>
                <a:latin typeface="Canva Sans"/>
              </a:rPr>
              <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85007" y="1028700"/>
            <a:ext cx="8458993" cy="8458993"/>
          </a:xfrm>
          <a:prstGeom prst="rect">
            <a:avLst/>
          </a:prstGeom>
        </p:spPr>
      </p:pic>
      <p:sp>
        <p:nvSpPr>
          <p:cNvPr name="TextBox 3" id="3"/>
          <p:cNvSpPr txBox="true"/>
          <p:nvPr/>
        </p:nvSpPr>
        <p:spPr>
          <a:xfrm rot="0">
            <a:off x="10423270" y="3319145"/>
            <a:ext cx="6671625" cy="5429885"/>
          </a:xfrm>
          <a:prstGeom prst="rect">
            <a:avLst/>
          </a:prstGeom>
        </p:spPr>
        <p:txBody>
          <a:bodyPr anchor="t" rtlCol="false" tIns="0" lIns="0" bIns="0" rIns="0">
            <a:spAutoFit/>
          </a:bodyPr>
          <a:lstStyle/>
          <a:p>
            <a:pPr marL="474979" indent="-237490" lvl="1">
              <a:lnSpc>
                <a:spcPts val="2859"/>
              </a:lnSpc>
              <a:buFont typeface="Arial"/>
              <a:buChar char="•"/>
            </a:pPr>
            <a:r>
              <a:rPr lang="en-US" sz="2199">
                <a:solidFill>
                  <a:srgbClr val="000000"/>
                </a:solidFill>
                <a:latin typeface="DM Sans"/>
              </a:rPr>
              <a:t>There was difference in spellings in the state name, so we altered the names for solving the problem. And added state id column in our SNCU df.</a:t>
            </a:r>
          </a:p>
          <a:p>
            <a:pPr>
              <a:lnSpc>
                <a:spcPts val="2859"/>
              </a:lnSpc>
            </a:pPr>
          </a:p>
          <a:p>
            <a:pPr marL="474979" indent="-237490" lvl="1">
              <a:lnSpc>
                <a:spcPts val="2859"/>
              </a:lnSpc>
              <a:buFont typeface="Arial"/>
              <a:buChar char="•"/>
            </a:pPr>
            <a:r>
              <a:rPr lang="en-US" sz="2199">
                <a:solidFill>
                  <a:srgbClr val="000000"/>
                </a:solidFill>
                <a:latin typeface="DM Sans"/>
              </a:rPr>
              <a:t>T</a:t>
            </a:r>
            <a:r>
              <a:rPr lang="en-US" sz="2199">
                <a:solidFill>
                  <a:srgbClr val="000000"/>
                </a:solidFill>
                <a:latin typeface="DM Sans"/>
              </a:rPr>
              <a:t>o plot the map we used choropleth_mapbox() function from Plotly express, and changed the color based on the total number of SNCU.</a:t>
            </a:r>
          </a:p>
          <a:p>
            <a:pPr>
              <a:lnSpc>
                <a:spcPts val="2859"/>
              </a:lnSpc>
            </a:pPr>
          </a:p>
          <a:p>
            <a:pPr marL="474979" indent="-237490" lvl="1">
              <a:lnSpc>
                <a:spcPts val="2859"/>
              </a:lnSpc>
              <a:buFont typeface="Arial"/>
              <a:buChar char="•"/>
            </a:pPr>
            <a:r>
              <a:rPr lang="en-US" sz="2199">
                <a:solidFill>
                  <a:srgbClr val="000000"/>
                </a:solidFill>
                <a:latin typeface="DM Sans"/>
              </a:rPr>
              <a:t>From the above map we can interpret that UP has the greatest number of established SNCU while north-eastern states have very a smaller number of SNCU. States like MP, Gujarat, Rajasthan, Maharashtra etc are in between.</a:t>
            </a:r>
          </a:p>
          <a:p>
            <a:pPr>
              <a:lnSpc>
                <a:spcPts val="28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887923">
            <a:off x="-7783029" y="-8301111"/>
            <a:ext cx="13977230" cy="1434230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580377">
            <a:off x="11609556" y="4720135"/>
            <a:ext cx="12102934" cy="12419055"/>
          </a:xfrm>
          <a:prstGeom prst="rect">
            <a:avLst/>
          </a:prstGeom>
        </p:spPr>
      </p:pic>
      <p:sp>
        <p:nvSpPr>
          <p:cNvPr name="TextBox 5" id="5"/>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OUR TEAM</a:t>
            </a:r>
          </a:p>
        </p:txBody>
      </p:sp>
      <p:grpSp>
        <p:nvGrpSpPr>
          <p:cNvPr name="Group 6" id="6"/>
          <p:cNvGrpSpPr/>
          <p:nvPr/>
        </p:nvGrpSpPr>
        <p:grpSpPr>
          <a:xfrm rot="0">
            <a:off x="1308505" y="3655690"/>
            <a:ext cx="3145217" cy="4707476"/>
            <a:chOff x="0" y="0"/>
            <a:chExt cx="4193623" cy="6276634"/>
          </a:xfrm>
        </p:grpSpPr>
        <p:grpSp>
          <p:nvGrpSpPr>
            <p:cNvPr name="Group 7" id="7"/>
            <p:cNvGrpSpPr/>
            <p:nvPr/>
          </p:nvGrpSpPr>
          <p:grpSpPr>
            <a:xfrm rot="0">
              <a:off x="0" y="1696787"/>
              <a:ext cx="4193623" cy="4579847"/>
              <a:chOff x="0" y="0"/>
              <a:chExt cx="862412" cy="941838"/>
            </a:xfrm>
          </p:grpSpPr>
          <p:sp>
            <p:nvSpPr>
              <p:cNvPr name="Freeform 8" id="8"/>
              <p:cNvSpPr/>
              <p:nvPr/>
            </p:nvSpPr>
            <p:spPr>
              <a:xfrm flipH="false" flipV="false">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sp>
          <p:nvSpPr>
            <p:cNvPr name="TextBox 10" id="10"/>
            <p:cNvSpPr txBox="true"/>
            <p:nvPr/>
          </p:nvSpPr>
          <p:spPr>
            <a:xfrm rot="0">
              <a:off x="634723" y="3867233"/>
              <a:ext cx="3009441" cy="53657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Harshit Shah</a:t>
              </a:r>
            </a:p>
          </p:txBody>
        </p:sp>
        <p:grpSp>
          <p:nvGrpSpPr>
            <p:cNvPr name="Group 11" id="11"/>
            <p:cNvGrpSpPr>
              <a:grpSpLocks noChangeAspect="true"/>
            </p:cNvGrpSpPr>
            <p:nvPr/>
          </p:nvGrpSpPr>
          <p:grpSpPr>
            <a:xfrm rot="0">
              <a:off x="292348" y="0"/>
              <a:ext cx="3608926" cy="3594829"/>
              <a:chOff x="0" y="0"/>
              <a:chExt cx="6502400" cy="6477000"/>
            </a:xfrm>
          </p:grpSpPr>
          <p:sp>
            <p:nvSpPr>
              <p:cNvPr name="Freeform 12" id="12"/>
              <p:cNvSpPr/>
              <p:nvPr/>
            </p:nvSpPr>
            <p:spPr>
              <a:xfrm flipH="false" flipV="false">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r="223" t="0" b="0"/>
                </a:stretch>
              </a:blipFill>
            </p:spPr>
          </p:sp>
          <p:sp>
            <p:nvSpPr>
              <p:cNvPr name="Freeform 13" id="13"/>
              <p:cNvSpPr/>
              <p:nvPr/>
            </p:nvSpPr>
            <p:spPr>
              <a:xfrm flipH="false" flipV="false">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14" id="14"/>
            <p:cNvSpPr txBox="true"/>
            <p:nvPr/>
          </p:nvSpPr>
          <p:spPr>
            <a:xfrm rot="0">
              <a:off x="628063" y="5423302"/>
              <a:ext cx="3009441" cy="457200"/>
            </a:xfrm>
            <a:prstGeom prst="rect">
              <a:avLst/>
            </a:prstGeom>
          </p:spPr>
          <p:txBody>
            <a:bodyPr anchor="t" rtlCol="false" tIns="0" lIns="0" bIns="0" rIns="0">
              <a:spAutoFit/>
            </a:bodyPr>
            <a:lstStyle/>
            <a:p>
              <a:pPr algn="ctr">
                <a:lnSpc>
                  <a:spcPts val="2760"/>
                </a:lnSpc>
              </a:pPr>
              <a:r>
                <a:rPr lang="en-US" sz="2300" spc="115">
                  <a:solidFill>
                    <a:srgbClr val="FFFBFB"/>
                  </a:solidFill>
                  <a:latin typeface="DM Sans"/>
                </a:rPr>
                <a:t>202218040</a:t>
              </a:r>
            </a:p>
          </p:txBody>
        </p:sp>
      </p:grpSp>
      <p:grpSp>
        <p:nvGrpSpPr>
          <p:cNvPr name="Group 15" id="15"/>
          <p:cNvGrpSpPr/>
          <p:nvPr/>
        </p:nvGrpSpPr>
        <p:grpSpPr>
          <a:xfrm rot="0">
            <a:off x="4989133" y="3655690"/>
            <a:ext cx="3145217" cy="4707476"/>
            <a:chOff x="0" y="0"/>
            <a:chExt cx="4193623" cy="6276634"/>
          </a:xfrm>
        </p:grpSpPr>
        <p:grpSp>
          <p:nvGrpSpPr>
            <p:cNvPr name="Group 16" id="16"/>
            <p:cNvGrpSpPr/>
            <p:nvPr/>
          </p:nvGrpSpPr>
          <p:grpSpPr>
            <a:xfrm rot="0">
              <a:off x="0" y="1696787"/>
              <a:ext cx="4193623" cy="4579847"/>
              <a:chOff x="0" y="0"/>
              <a:chExt cx="862412" cy="941838"/>
            </a:xfrm>
          </p:grpSpPr>
          <p:sp>
            <p:nvSpPr>
              <p:cNvPr name="Freeform 17" id="17"/>
              <p:cNvSpPr/>
              <p:nvPr/>
            </p:nvSpPr>
            <p:spPr>
              <a:xfrm flipH="false" flipV="false">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sp>
          <p:nvSpPr>
            <p:cNvPr name="TextBox 19" id="19"/>
            <p:cNvSpPr txBox="true"/>
            <p:nvPr/>
          </p:nvSpPr>
          <p:spPr>
            <a:xfrm rot="0">
              <a:off x="578193" y="4010035"/>
              <a:ext cx="2951974" cy="108267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Shashva Machar</a:t>
              </a:r>
            </a:p>
          </p:txBody>
        </p:sp>
        <p:grpSp>
          <p:nvGrpSpPr>
            <p:cNvPr name="Group 20" id="20"/>
            <p:cNvGrpSpPr>
              <a:grpSpLocks noChangeAspect="true"/>
            </p:cNvGrpSpPr>
            <p:nvPr/>
          </p:nvGrpSpPr>
          <p:grpSpPr>
            <a:xfrm rot="0">
              <a:off x="249717" y="0"/>
              <a:ext cx="3608926" cy="3594829"/>
              <a:chOff x="0" y="0"/>
              <a:chExt cx="6502400" cy="6477000"/>
            </a:xfrm>
          </p:grpSpPr>
          <p:sp>
            <p:nvSpPr>
              <p:cNvPr name="Freeform 21" id="21"/>
              <p:cNvSpPr/>
              <p:nvPr/>
            </p:nvSpPr>
            <p:spPr>
              <a:xfrm flipH="false" flipV="false">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r="223" t="-6697" b="-6697"/>
                </a:stretch>
              </a:blipFill>
            </p:spPr>
          </p:sp>
          <p:sp>
            <p:nvSpPr>
              <p:cNvPr name="Freeform 22" id="22"/>
              <p:cNvSpPr/>
              <p:nvPr/>
            </p:nvSpPr>
            <p:spPr>
              <a:xfrm flipH="false" flipV="false">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23" id="23"/>
            <p:cNvSpPr txBox="true"/>
            <p:nvPr/>
          </p:nvSpPr>
          <p:spPr>
            <a:xfrm rot="0">
              <a:off x="593017" y="5423302"/>
              <a:ext cx="3009441" cy="457200"/>
            </a:xfrm>
            <a:prstGeom prst="rect">
              <a:avLst/>
            </a:prstGeom>
          </p:spPr>
          <p:txBody>
            <a:bodyPr anchor="t" rtlCol="false" tIns="0" lIns="0" bIns="0" rIns="0">
              <a:spAutoFit/>
            </a:bodyPr>
            <a:lstStyle/>
            <a:p>
              <a:pPr algn="ctr">
                <a:lnSpc>
                  <a:spcPts val="2760"/>
                </a:lnSpc>
              </a:pPr>
              <a:r>
                <a:rPr lang="en-US" sz="2300" spc="115">
                  <a:solidFill>
                    <a:srgbClr val="FFFBFB"/>
                  </a:solidFill>
                  <a:latin typeface="DM Sans"/>
                </a:rPr>
                <a:t>202218028</a:t>
              </a:r>
            </a:p>
          </p:txBody>
        </p:sp>
      </p:grpSp>
      <p:grpSp>
        <p:nvGrpSpPr>
          <p:cNvPr name="Group 24" id="24"/>
          <p:cNvGrpSpPr/>
          <p:nvPr/>
        </p:nvGrpSpPr>
        <p:grpSpPr>
          <a:xfrm rot="0">
            <a:off x="8639175" y="3655690"/>
            <a:ext cx="3145217" cy="4707476"/>
            <a:chOff x="0" y="0"/>
            <a:chExt cx="4193623" cy="6276634"/>
          </a:xfrm>
        </p:grpSpPr>
        <p:grpSp>
          <p:nvGrpSpPr>
            <p:cNvPr name="Group 25" id="25"/>
            <p:cNvGrpSpPr/>
            <p:nvPr/>
          </p:nvGrpSpPr>
          <p:grpSpPr>
            <a:xfrm rot="0">
              <a:off x="0" y="1696787"/>
              <a:ext cx="4193623" cy="4579847"/>
              <a:chOff x="0" y="0"/>
              <a:chExt cx="862412" cy="941838"/>
            </a:xfrm>
          </p:grpSpPr>
          <p:sp>
            <p:nvSpPr>
              <p:cNvPr name="Freeform 26" id="26"/>
              <p:cNvSpPr/>
              <p:nvPr/>
            </p:nvSpPr>
            <p:spPr>
              <a:xfrm flipH="false" flipV="false">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27" id="27"/>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sp>
          <p:nvSpPr>
            <p:cNvPr name="TextBox 28" id="28"/>
            <p:cNvSpPr txBox="true"/>
            <p:nvPr/>
          </p:nvSpPr>
          <p:spPr>
            <a:xfrm rot="0">
              <a:off x="860229" y="3996236"/>
              <a:ext cx="2678970" cy="53657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Ayush Jain</a:t>
              </a:r>
            </a:p>
          </p:txBody>
        </p:sp>
        <p:grpSp>
          <p:nvGrpSpPr>
            <p:cNvPr name="Group 29" id="29"/>
            <p:cNvGrpSpPr>
              <a:grpSpLocks noChangeAspect="true"/>
            </p:cNvGrpSpPr>
            <p:nvPr/>
          </p:nvGrpSpPr>
          <p:grpSpPr>
            <a:xfrm rot="0">
              <a:off x="395251" y="0"/>
              <a:ext cx="3608926" cy="3594829"/>
              <a:chOff x="0" y="0"/>
              <a:chExt cx="6502400" cy="6477000"/>
            </a:xfrm>
          </p:grpSpPr>
          <p:sp>
            <p:nvSpPr>
              <p:cNvPr name="Freeform 30" id="30"/>
              <p:cNvSpPr/>
              <p:nvPr/>
            </p:nvSpPr>
            <p:spPr>
              <a:xfrm flipH="false" flipV="false">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r="223" t="-6397" b="-6397"/>
                </a:stretch>
              </a:blipFill>
            </p:spPr>
          </p:sp>
          <p:sp>
            <p:nvSpPr>
              <p:cNvPr name="Freeform 31" id="31"/>
              <p:cNvSpPr/>
              <p:nvPr/>
            </p:nvSpPr>
            <p:spPr>
              <a:xfrm flipH="false" flipV="false">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32" id="32"/>
            <p:cNvSpPr txBox="true"/>
            <p:nvPr/>
          </p:nvSpPr>
          <p:spPr>
            <a:xfrm rot="0">
              <a:off x="592091" y="5423302"/>
              <a:ext cx="3009441" cy="457200"/>
            </a:xfrm>
            <a:prstGeom prst="rect">
              <a:avLst/>
            </a:prstGeom>
          </p:spPr>
          <p:txBody>
            <a:bodyPr anchor="t" rtlCol="false" tIns="0" lIns="0" bIns="0" rIns="0">
              <a:spAutoFit/>
            </a:bodyPr>
            <a:lstStyle/>
            <a:p>
              <a:pPr algn="ctr">
                <a:lnSpc>
                  <a:spcPts val="2760"/>
                </a:lnSpc>
              </a:pPr>
              <a:r>
                <a:rPr lang="en-US" sz="2300" spc="115">
                  <a:solidFill>
                    <a:srgbClr val="FFFBFB"/>
                  </a:solidFill>
                  <a:latin typeface="DM Sans"/>
                </a:rPr>
                <a:t>202218039</a:t>
              </a:r>
            </a:p>
          </p:txBody>
        </p:sp>
      </p:grpSp>
      <p:grpSp>
        <p:nvGrpSpPr>
          <p:cNvPr name="Group 33" id="33"/>
          <p:cNvGrpSpPr/>
          <p:nvPr/>
        </p:nvGrpSpPr>
        <p:grpSpPr>
          <a:xfrm rot="0">
            <a:off x="12289217" y="3655690"/>
            <a:ext cx="3145217" cy="4707476"/>
            <a:chOff x="0" y="0"/>
            <a:chExt cx="4193623" cy="6276634"/>
          </a:xfrm>
        </p:grpSpPr>
        <p:grpSp>
          <p:nvGrpSpPr>
            <p:cNvPr name="Group 34" id="34"/>
            <p:cNvGrpSpPr/>
            <p:nvPr/>
          </p:nvGrpSpPr>
          <p:grpSpPr>
            <a:xfrm rot="0">
              <a:off x="0" y="1696787"/>
              <a:ext cx="4193623" cy="4579847"/>
              <a:chOff x="0" y="0"/>
              <a:chExt cx="862412" cy="941838"/>
            </a:xfrm>
          </p:grpSpPr>
          <p:sp>
            <p:nvSpPr>
              <p:cNvPr name="Freeform 35" id="35"/>
              <p:cNvSpPr/>
              <p:nvPr/>
            </p:nvSpPr>
            <p:spPr>
              <a:xfrm flipH="false" flipV="false">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36" id="36"/>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sp>
          <p:nvSpPr>
            <p:cNvPr name="TextBox 37" id="37"/>
            <p:cNvSpPr txBox="true"/>
            <p:nvPr/>
          </p:nvSpPr>
          <p:spPr>
            <a:xfrm rot="0">
              <a:off x="578193" y="4010035"/>
              <a:ext cx="2951974" cy="53657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Nakul Tomar</a:t>
              </a:r>
            </a:p>
          </p:txBody>
        </p:sp>
        <p:grpSp>
          <p:nvGrpSpPr>
            <p:cNvPr name="Group 38" id="38"/>
            <p:cNvGrpSpPr>
              <a:grpSpLocks noChangeAspect="true"/>
            </p:cNvGrpSpPr>
            <p:nvPr/>
          </p:nvGrpSpPr>
          <p:grpSpPr>
            <a:xfrm rot="0">
              <a:off x="249717" y="0"/>
              <a:ext cx="3608926" cy="3594829"/>
              <a:chOff x="0" y="0"/>
              <a:chExt cx="6502400" cy="6477000"/>
            </a:xfrm>
          </p:grpSpPr>
          <p:sp>
            <p:nvSpPr>
              <p:cNvPr name="Freeform 39" id="39"/>
              <p:cNvSpPr/>
              <p:nvPr/>
            </p:nvSpPr>
            <p:spPr>
              <a:xfrm flipH="false" flipV="false">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r="223" t="-4105" b="-4105"/>
                </a:stretch>
              </a:blipFill>
            </p:spPr>
          </p:sp>
          <p:sp>
            <p:nvSpPr>
              <p:cNvPr name="Freeform 40" id="40"/>
              <p:cNvSpPr/>
              <p:nvPr/>
            </p:nvSpPr>
            <p:spPr>
              <a:xfrm flipH="false" flipV="false">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41" id="41"/>
            <p:cNvSpPr txBox="true"/>
            <p:nvPr/>
          </p:nvSpPr>
          <p:spPr>
            <a:xfrm rot="0">
              <a:off x="592091" y="5423302"/>
              <a:ext cx="3009441" cy="457200"/>
            </a:xfrm>
            <a:prstGeom prst="rect">
              <a:avLst/>
            </a:prstGeom>
          </p:spPr>
          <p:txBody>
            <a:bodyPr anchor="t" rtlCol="false" tIns="0" lIns="0" bIns="0" rIns="0">
              <a:spAutoFit/>
            </a:bodyPr>
            <a:lstStyle/>
            <a:p>
              <a:pPr algn="ctr">
                <a:lnSpc>
                  <a:spcPts val="2760"/>
                </a:lnSpc>
              </a:pPr>
              <a:r>
                <a:rPr lang="en-US" sz="2300" spc="115">
                  <a:solidFill>
                    <a:srgbClr val="FFFBFB"/>
                  </a:solidFill>
                  <a:latin typeface="DM Sans"/>
                </a:rPr>
                <a:t>202218026</a:t>
              </a:r>
            </a:p>
          </p:txBody>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6591478" y="188278"/>
            <a:ext cx="5105043" cy="1326389"/>
          </a:xfrm>
          <a:prstGeom prst="rect">
            <a:avLst/>
          </a:prstGeom>
        </p:spPr>
        <p:txBody>
          <a:bodyPr anchor="t" rtlCol="false" tIns="0" lIns="0" bIns="0" rIns="0">
            <a:spAutoFit/>
          </a:bodyPr>
          <a:lstStyle/>
          <a:p>
            <a:pPr algn="ctr">
              <a:lnSpc>
                <a:spcPts val="10891"/>
              </a:lnSpc>
            </a:pPr>
            <a:r>
              <a:rPr lang="en-US" sz="7779">
                <a:solidFill>
                  <a:srgbClr val="000000"/>
                </a:solidFill>
                <a:latin typeface="Canva Sans Bold"/>
              </a:rPr>
              <a:t>Dataset : 5</a:t>
            </a:r>
          </a:p>
        </p:txBody>
      </p:sp>
      <p:sp>
        <p:nvSpPr>
          <p:cNvPr name="TextBox 3" id="3"/>
          <p:cNvSpPr txBox="true"/>
          <p:nvPr/>
        </p:nvSpPr>
        <p:spPr>
          <a:xfrm rot="0">
            <a:off x="1859345" y="1500496"/>
            <a:ext cx="15149730" cy="1468689"/>
          </a:xfrm>
          <a:prstGeom prst="rect">
            <a:avLst/>
          </a:prstGeom>
        </p:spPr>
        <p:txBody>
          <a:bodyPr anchor="t" rtlCol="false" tIns="0" lIns="0" bIns="0" rIns="0">
            <a:spAutoFit/>
          </a:bodyPr>
          <a:lstStyle/>
          <a:p>
            <a:pPr algn="ctr">
              <a:lnSpc>
                <a:spcPts val="5920"/>
              </a:lnSpc>
            </a:pPr>
            <a:r>
              <a:rPr lang="en-US" sz="4228">
                <a:solidFill>
                  <a:srgbClr val="000000"/>
                </a:solidFill>
                <a:latin typeface="Canva Sans Bold"/>
              </a:rPr>
              <a:t>Accredited Social Health Activists (ASHAs) Selected under NRHM</a:t>
            </a:r>
          </a:p>
        </p:txBody>
      </p:sp>
      <p:sp>
        <p:nvSpPr>
          <p:cNvPr name="TextBox 4" id="4"/>
          <p:cNvSpPr txBox="true"/>
          <p:nvPr/>
        </p:nvSpPr>
        <p:spPr>
          <a:xfrm rot="0">
            <a:off x="1694940" y="4442691"/>
            <a:ext cx="10821699"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DM Sans"/>
              </a:rPr>
              <a:t>ASHAs dataset overview</a:t>
            </a:r>
          </a:p>
          <a:p>
            <a:pPr marL="734059" indent="-367030" lvl="1">
              <a:lnSpc>
                <a:spcPts val="4759"/>
              </a:lnSpc>
              <a:buFont typeface="Arial"/>
              <a:buChar char="•"/>
            </a:pPr>
            <a:r>
              <a:rPr lang="en-US" sz="3399">
                <a:solidFill>
                  <a:srgbClr val="000000"/>
                </a:solidFill>
                <a:latin typeface="DM Sans"/>
              </a:rPr>
              <a:t>Removed unwanted row</a:t>
            </a:r>
          </a:p>
          <a:p>
            <a:pPr marL="734059" indent="-367030" lvl="1">
              <a:lnSpc>
                <a:spcPts val="4759"/>
              </a:lnSpc>
              <a:buFont typeface="Arial"/>
              <a:buChar char="•"/>
            </a:pPr>
            <a:r>
              <a:rPr lang="en-US" sz="3399">
                <a:solidFill>
                  <a:srgbClr val="000000"/>
                </a:solidFill>
                <a:latin typeface="DM Sans"/>
              </a:rPr>
              <a:t>Tree-map visualization for ranking of ASHAs in each state/UT</a:t>
            </a:r>
          </a:p>
          <a:p>
            <a:pPr>
              <a:lnSpc>
                <a:spcPts val="4759"/>
              </a:lnSpc>
            </a:pPr>
          </a:p>
          <a:p>
            <a:pPr>
              <a:lnSpc>
                <a:spcPts val="4759"/>
              </a:lnSpc>
            </a:pPr>
          </a:p>
        </p:txBody>
      </p:sp>
      <p:sp>
        <p:nvSpPr>
          <p:cNvPr name="TextBox 5" id="5"/>
          <p:cNvSpPr txBox="true"/>
          <p:nvPr/>
        </p:nvSpPr>
        <p:spPr>
          <a:xfrm rot="0">
            <a:off x="1859345" y="2964540"/>
            <a:ext cx="13945394" cy="1780540"/>
          </a:xfrm>
          <a:prstGeom prst="rect">
            <a:avLst/>
          </a:prstGeom>
        </p:spPr>
        <p:txBody>
          <a:bodyPr anchor="t" rtlCol="false" tIns="0" lIns="0" bIns="0" rIns="0">
            <a:spAutoFit/>
          </a:bodyPr>
          <a:lstStyle/>
          <a:p>
            <a:pPr>
              <a:lnSpc>
                <a:spcPts val="4759"/>
              </a:lnSpc>
            </a:pPr>
            <a:r>
              <a:rPr lang="en-US" sz="3399">
                <a:solidFill>
                  <a:srgbClr val="000000"/>
                </a:solidFill>
                <a:latin typeface="DM Sans"/>
              </a:rPr>
              <a:t>This dataset tells us about the number of accredited Social health activists during 2008.</a:t>
            </a:r>
          </a:p>
          <a:p>
            <a:pPr>
              <a:lnSpc>
                <a:spcPts val="4759"/>
              </a:lnSpc>
            </a:pPr>
          </a:p>
        </p:txBody>
      </p:sp>
      <p:sp>
        <p:nvSpPr>
          <p:cNvPr name="TextBox 6" id="6"/>
          <p:cNvSpPr txBox="true"/>
          <p:nvPr/>
        </p:nvSpPr>
        <p:spPr>
          <a:xfrm rot="0">
            <a:off x="1534198" y="8275487"/>
            <a:ext cx="11425020" cy="990384"/>
          </a:xfrm>
          <a:prstGeom prst="rect">
            <a:avLst/>
          </a:prstGeom>
        </p:spPr>
        <p:txBody>
          <a:bodyPr anchor="t" rtlCol="false" tIns="0" lIns="0" bIns="0" rIns="0">
            <a:spAutoFit/>
          </a:bodyPr>
          <a:lstStyle/>
          <a:p>
            <a:pPr algn="just">
              <a:lnSpc>
                <a:spcPts val="2636"/>
              </a:lnSpc>
            </a:pPr>
            <a:r>
              <a:rPr lang="en-US" sz="1883">
                <a:solidFill>
                  <a:srgbClr val="000000"/>
                </a:solidFill>
                <a:latin typeface="Canva Sans"/>
              </a:rPr>
              <a:t>Info: Dataframe has 37 rows and 2 columns. We removed the unwanted row which contains total of all the states.</a:t>
            </a:r>
          </a:p>
          <a:p>
            <a:pPr algn="just">
              <a:lnSpc>
                <a:spcPts val="2636"/>
              </a:lnSpc>
            </a:pPr>
            <a:r>
              <a:rPr lang="en-US" sz="1883">
                <a:solidFill>
                  <a:srgbClr val="000000"/>
                </a:solidFill>
                <a:latin typeface="Canva Sans"/>
              </a:rPr>
              <a: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10537" y="2210778"/>
            <a:ext cx="14333750" cy="6084219"/>
          </a:xfrm>
          <a:prstGeom prst="rect">
            <a:avLst/>
          </a:prstGeom>
        </p:spPr>
      </p:pic>
      <p:sp>
        <p:nvSpPr>
          <p:cNvPr name="TextBox 3" id="3"/>
          <p:cNvSpPr txBox="true"/>
          <p:nvPr/>
        </p:nvSpPr>
        <p:spPr>
          <a:xfrm rot="0">
            <a:off x="1733293" y="1009650"/>
            <a:ext cx="8714944" cy="7150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rPr>
              <a:t>For visualization part, we used tree-map which easily shows which state/UT rank higher and which state/UT ranks lower.</a:t>
            </a:r>
          </a:p>
        </p:txBody>
      </p:sp>
      <p:sp>
        <p:nvSpPr>
          <p:cNvPr name="TextBox 4" id="4"/>
          <p:cNvSpPr txBox="true"/>
          <p:nvPr/>
        </p:nvSpPr>
        <p:spPr>
          <a:xfrm rot="0">
            <a:off x="1310537" y="8543290"/>
            <a:ext cx="9278618" cy="7150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rPr>
              <a:t>From the above Tree-map, we can see that again UP has the most number of ASHAs while Bihar and MP take second and third place.</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6568321" y="188278"/>
            <a:ext cx="5151358" cy="1326389"/>
          </a:xfrm>
          <a:prstGeom prst="rect">
            <a:avLst/>
          </a:prstGeom>
        </p:spPr>
        <p:txBody>
          <a:bodyPr anchor="t" rtlCol="false" tIns="0" lIns="0" bIns="0" rIns="0">
            <a:spAutoFit/>
          </a:bodyPr>
          <a:lstStyle/>
          <a:p>
            <a:pPr algn="ctr">
              <a:lnSpc>
                <a:spcPts val="10891"/>
              </a:lnSpc>
            </a:pPr>
            <a:r>
              <a:rPr lang="en-US" sz="7779">
                <a:solidFill>
                  <a:srgbClr val="000000"/>
                </a:solidFill>
                <a:latin typeface="Canva Sans Bold"/>
              </a:rPr>
              <a:t>Dataset : 6</a:t>
            </a:r>
          </a:p>
        </p:txBody>
      </p:sp>
      <p:sp>
        <p:nvSpPr>
          <p:cNvPr name="TextBox 3" id="3"/>
          <p:cNvSpPr txBox="true"/>
          <p:nvPr/>
        </p:nvSpPr>
        <p:spPr>
          <a:xfrm rot="0">
            <a:off x="1859345" y="1645198"/>
            <a:ext cx="14890202" cy="784368"/>
          </a:xfrm>
          <a:prstGeom prst="rect">
            <a:avLst/>
          </a:prstGeom>
        </p:spPr>
        <p:txBody>
          <a:bodyPr anchor="t" rtlCol="false" tIns="0" lIns="0" bIns="0" rIns="0">
            <a:spAutoFit/>
          </a:bodyPr>
          <a:lstStyle/>
          <a:p>
            <a:pPr algn="ctr">
              <a:lnSpc>
                <a:spcPts val="6437"/>
              </a:lnSpc>
            </a:pPr>
            <a:r>
              <a:rPr lang="en-US" sz="4597">
                <a:solidFill>
                  <a:srgbClr val="000000"/>
                </a:solidFill>
                <a:latin typeface="Canva Sans Bold"/>
              </a:rPr>
              <a:t>Health Centres Under NRHM Dataset</a:t>
            </a:r>
          </a:p>
        </p:txBody>
      </p:sp>
      <p:sp>
        <p:nvSpPr>
          <p:cNvPr name="TextBox 4" id="4"/>
          <p:cNvSpPr txBox="true"/>
          <p:nvPr/>
        </p:nvSpPr>
        <p:spPr>
          <a:xfrm rot="0">
            <a:off x="1694940" y="4442691"/>
            <a:ext cx="10821699"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DM Sans"/>
              </a:rPr>
              <a:t>Health Centres dataset overview</a:t>
            </a:r>
          </a:p>
          <a:p>
            <a:pPr marL="734059" indent="-367030" lvl="1">
              <a:lnSpc>
                <a:spcPts val="4759"/>
              </a:lnSpc>
              <a:buFont typeface="Arial"/>
              <a:buChar char="•"/>
            </a:pPr>
            <a:r>
              <a:rPr lang="en-US" sz="3399">
                <a:solidFill>
                  <a:srgbClr val="000000"/>
                </a:solidFill>
                <a:latin typeface="DM Sans"/>
              </a:rPr>
              <a:t>Heatmap to visualize null values</a:t>
            </a:r>
          </a:p>
          <a:p>
            <a:pPr marL="734059" indent="-367030" lvl="1">
              <a:lnSpc>
                <a:spcPts val="4759"/>
              </a:lnSpc>
              <a:buFont typeface="Arial"/>
              <a:buChar char="•"/>
            </a:pPr>
            <a:r>
              <a:rPr lang="en-US" sz="3399">
                <a:solidFill>
                  <a:srgbClr val="000000"/>
                </a:solidFill>
                <a:latin typeface="DM Sans"/>
              </a:rPr>
              <a:t>Dropped Facility Address column</a:t>
            </a:r>
          </a:p>
          <a:p>
            <a:pPr marL="734059" indent="-367030" lvl="1">
              <a:lnSpc>
                <a:spcPts val="4759"/>
              </a:lnSpc>
              <a:buFont typeface="Arial"/>
              <a:buChar char="•"/>
            </a:pPr>
            <a:r>
              <a:rPr lang="en-US" sz="3399">
                <a:solidFill>
                  <a:srgbClr val="000000"/>
                </a:solidFill>
                <a:latin typeface="DM Sans"/>
              </a:rPr>
              <a:t>Typecasted latitude and longitude columns</a:t>
            </a:r>
          </a:p>
          <a:p>
            <a:pPr>
              <a:lnSpc>
                <a:spcPts val="4759"/>
              </a:lnSpc>
            </a:pPr>
          </a:p>
        </p:txBody>
      </p:sp>
      <p:sp>
        <p:nvSpPr>
          <p:cNvPr name="TextBox 5" id="5"/>
          <p:cNvSpPr txBox="true"/>
          <p:nvPr/>
        </p:nvSpPr>
        <p:spPr>
          <a:xfrm rot="0">
            <a:off x="1859345" y="2964540"/>
            <a:ext cx="13945394" cy="1180465"/>
          </a:xfrm>
          <a:prstGeom prst="rect">
            <a:avLst/>
          </a:prstGeom>
        </p:spPr>
        <p:txBody>
          <a:bodyPr anchor="t" rtlCol="false" tIns="0" lIns="0" bIns="0" rIns="0">
            <a:spAutoFit/>
          </a:bodyPr>
          <a:lstStyle/>
          <a:p>
            <a:pPr>
              <a:lnSpc>
                <a:spcPts val="4759"/>
              </a:lnSpc>
            </a:pPr>
            <a:r>
              <a:rPr lang="en-US" sz="3399">
                <a:solidFill>
                  <a:srgbClr val="000000"/>
                </a:solidFill>
                <a:latin typeface="DM Sans"/>
              </a:rPr>
              <a:t>Health Centres dataset gives insight about several characteristics of health centres throughout the country. </a:t>
            </a:r>
          </a:p>
        </p:txBody>
      </p:sp>
      <p:sp>
        <p:nvSpPr>
          <p:cNvPr name="TextBox 6" id="6"/>
          <p:cNvSpPr txBox="true"/>
          <p:nvPr/>
        </p:nvSpPr>
        <p:spPr>
          <a:xfrm rot="0">
            <a:off x="1393279" y="8204432"/>
            <a:ext cx="11425020" cy="651962"/>
          </a:xfrm>
          <a:prstGeom prst="rect">
            <a:avLst/>
          </a:prstGeom>
        </p:spPr>
        <p:txBody>
          <a:bodyPr anchor="t" rtlCol="false" tIns="0" lIns="0" bIns="0" rIns="0">
            <a:spAutoFit/>
          </a:bodyPr>
          <a:lstStyle/>
          <a:p>
            <a:pPr>
              <a:lnSpc>
                <a:spcPts val="2636"/>
              </a:lnSpc>
            </a:pPr>
            <a:r>
              <a:rPr lang="en-US" sz="1883">
                <a:solidFill>
                  <a:srgbClr val="000000"/>
                </a:solidFill>
                <a:latin typeface="Canva Sans"/>
              </a:rPr>
              <a:t>Info: Dataset has 200438 rows and 11 columns and datatype of all the columns is set to object. </a:t>
            </a:r>
          </a:p>
          <a:p>
            <a:pPr algn="ctr">
              <a:lnSpc>
                <a:spcPts val="2636"/>
              </a:lnSpc>
            </a:pPr>
            <a:r>
              <a:rPr lang="en-US" sz="1883">
                <a:solidFill>
                  <a:srgbClr val="000000"/>
                </a:solidFill>
                <a:latin typeface="Canva Sans"/>
              </a:rPr>
              <a: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59346" y="1169619"/>
            <a:ext cx="7598928" cy="5659299"/>
          </a:xfrm>
          <a:prstGeom prst="rect">
            <a:avLst/>
          </a:prstGeom>
        </p:spPr>
      </p:pic>
      <p:sp>
        <p:nvSpPr>
          <p:cNvPr name="AutoShape 3" id="3"/>
          <p:cNvSpPr/>
          <p:nvPr/>
        </p:nvSpPr>
        <p:spPr>
          <a:xfrm>
            <a:off x="9144000" y="0"/>
            <a:ext cx="0" cy="10287000"/>
          </a:xfrm>
          <a:prstGeom prst="line">
            <a:avLst/>
          </a:prstGeom>
          <a:ln cap="flat" w="38100">
            <a:solidFill>
              <a:srgbClr val="000000"/>
            </a:solidFill>
            <a:prstDash val="solid"/>
            <a:headEnd type="none" len="sm" w="sm"/>
            <a:tailEnd type="none" len="sm" w="sm"/>
          </a:ln>
        </p:spPr>
      </p:sp>
      <p:pic>
        <p:nvPicPr>
          <p:cNvPr name="Picture 4" id="4"/>
          <p:cNvPicPr>
            <a:picLocks noChangeAspect="true"/>
          </p:cNvPicPr>
          <p:nvPr/>
        </p:nvPicPr>
        <p:blipFill>
          <a:blip r:embed="rId3"/>
          <a:srcRect l="0" t="0" r="0" b="0"/>
          <a:stretch>
            <a:fillRect/>
          </a:stretch>
        </p:blipFill>
        <p:spPr>
          <a:xfrm flipH="false" flipV="false" rot="0">
            <a:off x="9925050" y="2229023"/>
            <a:ext cx="6834017" cy="5171335"/>
          </a:xfrm>
          <a:prstGeom prst="rect">
            <a:avLst/>
          </a:prstGeom>
        </p:spPr>
      </p:pic>
      <p:sp>
        <p:nvSpPr>
          <p:cNvPr name="TextBox 5" id="5"/>
          <p:cNvSpPr txBox="true"/>
          <p:nvPr/>
        </p:nvSpPr>
        <p:spPr>
          <a:xfrm rot="0">
            <a:off x="1198093" y="7960437"/>
            <a:ext cx="6110787" cy="1086485"/>
          </a:xfrm>
          <a:prstGeom prst="rect">
            <a:avLst/>
          </a:prstGeom>
        </p:spPr>
        <p:txBody>
          <a:bodyPr anchor="t" rtlCol="false" tIns="0" lIns="0" bIns="0" rIns="0">
            <a:spAutoFit/>
          </a:bodyPr>
          <a:lstStyle/>
          <a:p>
            <a:pPr algn="just">
              <a:lnSpc>
                <a:spcPts val="2859"/>
              </a:lnSpc>
              <a:spcBef>
                <a:spcPct val="0"/>
              </a:spcBef>
            </a:pPr>
            <a:r>
              <a:rPr lang="en-US" sz="2199">
                <a:solidFill>
                  <a:srgbClr val="000000"/>
                </a:solidFill>
                <a:latin typeface="DM Sans"/>
              </a:rPr>
              <a:t>From the heatmap we can saw that Facility Address column has a lot of null values, therefore we dropped that column.</a:t>
            </a:r>
          </a:p>
        </p:txBody>
      </p:sp>
      <p:sp>
        <p:nvSpPr>
          <p:cNvPr name="TextBox 6" id="6"/>
          <p:cNvSpPr txBox="true"/>
          <p:nvPr/>
        </p:nvSpPr>
        <p:spPr>
          <a:xfrm rot="0">
            <a:off x="9637215" y="812234"/>
            <a:ext cx="8115300" cy="1086485"/>
          </a:xfrm>
          <a:prstGeom prst="rect">
            <a:avLst/>
          </a:prstGeom>
        </p:spPr>
        <p:txBody>
          <a:bodyPr anchor="t" rtlCol="false" tIns="0" lIns="0" bIns="0" rIns="0">
            <a:spAutoFit/>
          </a:bodyPr>
          <a:lstStyle/>
          <a:p>
            <a:pPr algn="just">
              <a:lnSpc>
                <a:spcPts val="2859"/>
              </a:lnSpc>
              <a:spcBef>
                <a:spcPct val="0"/>
              </a:spcBef>
            </a:pPr>
            <a:r>
              <a:rPr lang="en-US" sz="2199">
                <a:solidFill>
                  <a:srgbClr val="000000"/>
                </a:solidFill>
                <a:latin typeface="DM Sans"/>
              </a:rPr>
              <a:t>After pre-processing our data, we started plotting the graphs. The first plot tells us about the number of Rural vs Urban healthcare centres using a countplot.</a:t>
            </a:r>
          </a:p>
        </p:txBody>
      </p:sp>
      <p:sp>
        <p:nvSpPr>
          <p:cNvPr name="TextBox 7" id="7"/>
          <p:cNvSpPr txBox="true"/>
          <p:nvPr/>
        </p:nvSpPr>
        <p:spPr>
          <a:xfrm rot="0">
            <a:off x="10397525" y="7960437"/>
            <a:ext cx="6594680" cy="1086485"/>
          </a:xfrm>
          <a:prstGeom prst="rect">
            <a:avLst/>
          </a:prstGeom>
        </p:spPr>
        <p:txBody>
          <a:bodyPr anchor="t" rtlCol="false" tIns="0" lIns="0" bIns="0" rIns="0">
            <a:spAutoFit/>
          </a:bodyPr>
          <a:lstStyle/>
          <a:p>
            <a:pPr algn="just">
              <a:lnSpc>
                <a:spcPts val="2859"/>
              </a:lnSpc>
              <a:spcBef>
                <a:spcPct val="0"/>
              </a:spcBef>
            </a:pPr>
            <a:r>
              <a:rPr lang="en-US" sz="2199">
                <a:solidFill>
                  <a:srgbClr val="000000"/>
                </a:solidFill>
                <a:latin typeface="DM Sans"/>
              </a:rPr>
              <a:t>We can clearly see that Rural healthcare centres are much more in numbers than Urban which tells us government focused on Rural Healthcare more.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971511" y="1540022"/>
            <a:ext cx="19050" cy="8746937"/>
          </a:xfrm>
          <a:prstGeom prst="line">
            <a:avLst/>
          </a:prstGeom>
          <a:ln cap="flat" w="38100">
            <a:solidFill>
              <a:srgbClr val="000000"/>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1733293" y="2643160"/>
            <a:ext cx="5719897" cy="5000679"/>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505036" y="2776997"/>
            <a:ext cx="5566811" cy="4866842"/>
          </a:xfrm>
          <a:prstGeom prst="rect">
            <a:avLst/>
          </a:prstGeom>
        </p:spPr>
      </p:pic>
      <p:sp>
        <p:nvSpPr>
          <p:cNvPr name="TextBox 5" id="5"/>
          <p:cNvSpPr txBox="true"/>
          <p:nvPr/>
        </p:nvSpPr>
        <p:spPr>
          <a:xfrm rot="0">
            <a:off x="1057275" y="544195"/>
            <a:ext cx="15904672" cy="484505"/>
          </a:xfrm>
          <a:prstGeom prst="rect">
            <a:avLst/>
          </a:prstGeom>
        </p:spPr>
        <p:txBody>
          <a:bodyPr anchor="t" rtlCol="false" tIns="0" lIns="0" bIns="0" rIns="0">
            <a:spAutoFit/>
          </a:bodyPr>
          <a:lstStyle/>
          <a:p>
            <a:pPr algn="ctr">
              <a:lnSpc>
                <a:spcPts val="4029"/>
              </a:lnSpc>
              <a:spcBef>
                <a:spcPct val="0"/>
              </a:spcBef>
            </a:pPr>
            <a:r>
              <a:rPr lang="en-US" sz="3099">
                <a:solidFill>
                  <a:srgbClr val="000000"/>
                </a:solidFill>
                <a:latin typeface="Canva Sans Bold"/>
              </a:rPr>
              <a:t>Countplot showing the number of rural and urban healthcare centres</a:t>
            </a:r>
          </a:p>
        </p:txBody>
      </p:sp>
      <p:sp>
        <p:nvSpPr>
          <p:cNvPr name="TextBox 6" id="6"/>
          <p:cNvSpPr txBox="true"/>
          <p:nvPr/>
        </p:nvSpPr>
        <p:spPr>
          <a:xfrm rot="0">
            <a:off x="1028700" y="1730280"/>
            <a:ext cx="7448415" cy="72453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DM Sans Bold Italics"/>
              </a:rPr>
              <a:t>T</a:t>
            </a:r>
            <a:r>
              <a:rPr lang="en-US" sz="2199">
                <a:solidFill>
                  <a:srgbClr val="000000"/>
                </a:solidFill>
                <a:latin typeface="DM Sans Bold Italics"/>
              </a:rPr>
              <a:t>o find out which state has most number of rural HCs we used countplot.</a:t>
            </a:r>
          </a:p>
        </p:txBody>
      </p:sp>
      <p:sp>
        <p:nvSpPr>
          <p:cNvPr name="TextBox 7" id="7"/>
          <p:cNvSpPr txBox="true"/>
          <p:nvPr/>
        </p:nvSpPr>
        <p:spPr>
          <a:xfrm rot="0">
            <a:off x="9623476" y="1730280"/>
            <a:ext cx="7338472" cy="724535"/>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DM Sans Bold Italics"/>
              </a:rPr>
              <a:t>To find how many urban HCs are there in each State/UT we plotted countplot.</a:t>
            </a:r>
          </a:p>
        </p:txBody>
      </p:sp>
      <p:sp>
        <p:nvSpPr>
          <p:cNvPr name="TextBox 8" id="8"/>
          <p:cNvSpPr txBox="true"/>
          <p:nvPr/>
        </p:nvSpPr>
        <p:spPr>
          <a:xfrm rot="0">
            <a:off x="883321" y="7634315"/>
            <a:ext cx="7419840" cy="2311714"/>
          </a:xfrm>
          <a:prstGeom prst="rect">
            <a:avLst/>
          </a:prstGeom>
        </p:spPr>
        <p:txBody>
          <a:bodyPr anchor="t" rtlCol="false" tIns="0" lIns="0" bIns="0" rIns="0">
            <a:spAutoFit/>
          </a:bodyPr>
          <a:lstStyle/>
          <a:p>
            <a:pPr marL="276588" indent="-138294" lvl="1">
              <a:lnSpc>
                <a:spcPts val="1665"/>
              </a:lnSpc>
              <a:buFont typeface="Arial"/>
              <a:buChar char="•"/>
            </a:pPr>
            <a:r>
              <a:rPr lang="en-US" sz="1281">
                <a:solidFill>
                  <a:srgbClr val="000000"/>
                </a:solidFill>
                <a:latin typeface="Open Sauce"/>
              </a:rPr>
              <a:t>Uttar Pradesh, Bihar, Rajasthan, Maharashtra, Karnataka, Assam, Gujarat, Madhya Pradesh, and West Bengal </a:t>
            </a:r>
            <a:r>
              <a:rPr lang="en-US" sz="1281">
                <a:solidFill>
                  <a:srgbClr val="000000"/>
                </a:solidFill>
                <a:latin typeface="Open Sauce"/>
              </a:rPr>
              <a:t> are the leading proposers of the rural health sector budget in the country.</a:t>
            </a:r>
          </a:p>
          <a:p>
            <a:pPr marL="276588" indent="-138294" lvl="1">
              <a:lnSpc>
                <a:spcPts val="1665"/>
              </a:lnSpc>
              <a:buFont typeface="Arial"/>
              <a:buChar char="•"/>
            </a:pPr>
            <a:r>
              <a:rPr lang="en-US" sz="1281">
                <a:solidFill>
                  <a:srgbClr val="000000"/>
                </a:solidFill>
                <a:latin typeface="Open Sauce"/>
              </a:rPr>
              <a:t>This suggests that these states have a significant influence on the allocation of funds at the national level.</a:t>
            </a:r>
          </a:p>
          <a:p>
            <a:pPr marL="276588" indent="-138294" lvl="1">
              <a:lnSpc>
                <a:spcPts val="1665"/>
              </a:lnSpc>
              <a:buFont typeface="Arial"/>
              <a:buChar char="•"/>
            </a:pPr>
            <a:r>
              <a:rPr lang="en-US" sz="1281">
                <a:solidFill>
                  <a:srgbClr val="000000"/>
                </a:solidFill>
                <a:latin typeface="Open Sauce"/>
              </a:rPr>
              <a:t>By having a greater say in the allocation of funds, these states can prioritize their specific health needs and ensure necessary resources for their rural populations.</a:t>
            </a:r>
          </a:p>
          <a:p>
            <a:pPr marL="276588" indent="-138294" lvl="1">
              <a:lnSpc>
                <a:spcPts val="1665"/>
              </a:lnSpc>
              <a:buFont typeface="Arial"/>
              <a:buChar char="•"/>
            </a:pPr>
            <a:r>
              <a:rPr lang="en-US" sz="1281">
                <a:solidFill>
                  <a:srgbClr val="000000"/>
                </a:solidFill>
                <a:latin typeface="Open Sauce"/>
              </a:rPr>
              <a:t>This can lead to better health outcomes, improved access to healthcare and ultimately a healthier population.</a:t>
            </a:r>
          </a:p>
          <a:p>
            <a:pPr marL="276588" indent="-138294" lvl="1">
              <a:lnSpc>
                <a:spcPts val="1665"/>
              </a:lnSpc>
              <a:buFont typeface="Arial"/>
              <a:buChar char="•"/>
            </a:pPr>
            <a:r>
              <a:rPr lang="en-US" sz="1281">
                <a:solidFill>
                  <a:srgbClr val="000000"/>
                </a:solidFill>
                <a:latin typeface="Open Sauce"/>
              </a:rPr>
              <a:t>An increased focus on rural health management could significantly improve health outcomes in these states.</a:t>
            </a:r>
          </a:p>
        </p:txBody>
      </p:sp>
      <p:sp>
        <p:nvSpPr>
          <p:cNvPr name="TextBox 9" id="9"/>
          <p:cNvSpPr txBox="true"/>
          <p:nvPr/>
        </p:nvSpPr>
        <p:spPr>
          <a:xfrm rot="0">
            <a:off x="9657311" y="7789299"/>
            <a:ext cx="7987350" cy="2298319"/>
          </a:xfrm>
          <a:prstGeom prst="rect">
            <a:avLst/>
          </a:prstGeom>
        </p:spPr>
        <p:txBody>
          <a:bodyPr anchor="t" rtlCol="false" tIns="0" lIns="0" bIns="0" rIns="0">
            <a:spAutoFit/>
          </a:bodyPr>
          <a:lstStyle/>
          <a:p>
            <a:pPr marL="276353" indent="-138176" lvl="1">
              <a:lnSpc>
                <a:spcPts val="1664"/>
              </a:lnSpc>
              <a:buFont typeface="Arial"/>
              <a:buChar char="•"/>
            </a:pPr>
            <a:r>
              <a:rPr lang="en-US" sz="1280">
                <a:solidFill>
                  <a:srgbClr val="000000"/>
                </a:solidFill>
                <a:latin typeface="Open Sauce"/>
              </a:rPr>
              <a:t>A few states, namely Bihar, Maharashtra, Tamil Nadu, Delhi, Uttar Pradesh, and Karnataka, seem to care more about urban health than rural health.</a:t>
            </a:r>
          </a:p>
          <a:p>
            <a:pPr marL="276353" indent="-138176" lvl="1">
              <a:lnSpc>
                <a:spcPts val="1664"/>
              </a:lnSpc>
              <a:buFont typeface="Arial"/>
              <a:buChar char="•"/>
            </a:pPr>
            <a:r>
              <a:rPr lang="en-US" sz="1280">
                <a:solidFill>
                  <a:srgbClr val="000000"/>
                </a:solidFill>
                <a:latin typeface="Open Sauce"/>
              </a:rPr>
              <a:t>This could be due to the greater concentration of infrastructure and resources in urban areas, as well as the higher population densities there.</a:t>
            </a:r>
          </a:p>
          <a:p>
            <a:pPr marL="276353" indent="-138176" lvl="1">
              <a:lnSpc>
                <a:spcPts val="1664"/>
              </a:lnSpc>
              <a:buFont typeface="Arial"/>
              <a:buChar char="•"/>
            </a:pPr>
            <a:r>
              <a:rPr lang="en-US" sz="1280">
                <a:solidFill>
                  <a:srgbClr val="000000"/>
                </a:solidFill>
                <a:latin typeface="Open Sauce"/>
              </a:rPr>
              <a:t>Neglecting rural health can have major repercussions, as rural inhabitants frequently have poor access to healthcare and are more susceptible to a range of health issues.</a:t>
            </a:r>
          </a:p>
          <a:p>
            <a:pPr marL="276353" indent="-138176" lvl="1">
              <a:lnSpc>
                <a:spcPts val="1664"/>
              </a:lnSpc>
              <a:buFont typeface="Arial"/>
              <a:buChar char="•"/>
            </a:pPr>
            <a:r>
              <a:rPr lang="en-US" sz="1280">
                <a:solidFill>
                  <a:srgbClr val="000000"/>
                </a:solidFill>
                <a:latin typeface="Open Sauce"/>
              </a:rPr>
              <a:t>States and governments must give rural and urban health care systems top priority and funding to guarantee that everyone has access to high-quality healthcare, regardless of where they live or their socioeconomic status. This can be accomplished in several ways, including by boosting funding for rural health programmes, enhancing the facilities and resources available there, and encouraging medical personnel to practise in rural regions.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46136" y="675640"/>
            <a:ext cx="11294150" cy="35306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rPr>
              <a:t>P</a:t>
            </a:r>
            <a:r>
              <a:rPr lang="en-US" sz="2199">
                <a:solidFill>
                  <a:srgbClr val="000000"/>
                </a:solidFill>
                <a:latin typeface="Open Sauce"/>
              </a:rPr>
              <a:t>lotted multiple count-plot to get State/UT-wise count of different type of facilities.</a:t>
            </a:r>
          </a:p>
        </p:txBody>
      </p:sp>
      <p:grpSp>
        <p:nvGrpSpPr>
          <p:cNvPr name="Group 3" id="3"/>
          <p:cNvGrpSpPr/>
          <p:nvPr/>
        </p:nvGrpSpPr>
        <p:grpSpPr>
          <a:xfrm rot="0">
            <a:off x="819472" y="2466044"/>
            <a:ext cx="5382642" cy="5928123"/>
            <a:chOff x="0" y="0"/>
            <a:chExt cx="7176856" cy="7904163"/>
          </a:xfrm>
        </p:grpSpPr>
        <p:pic>
          <p:nvPicPr>
            <p:cNvPr name="Picture 4" id="4"/>
            <p:cNvPicPr>
              <a:picLocks noChangeAspect="true"/>
            </p:cNvPicPr>
            <p:nvPr/>
          </p:nvPicPr>
          <p:blipFill>
            <a:blip r:embed="rId2"/>
            <a:srcRect l="0" t="0" r="0" b="0"/>
            <a:stretch>
              <a:fillRect/>
            </a:stretch>
          </p:blipFill>
          <p:spPr>
            <a:xfrm flipH="false" flipV="false" rot="0">
              <a:off x="200465" y="0"/>
              <a:ext cx="6976391" cy="6099182"/>
            </a:xfrm>
            <a:prstGeom prst="rect">
              <a:avLst/>
            </a:prstGeom>
          </p:spPr>
        </p:pic>
        <p:sp>
          <p:nvSpPr>
            <p:cNvPr name="TextBox 5" id="5"/>
            <p:cNvSpPr txBox="true"/>
            <p:nvPr/>
          </p:nvSpPr>
          <p:spPr>
            <a:xfrm rot="0">
              <a:off x="0" y="6776299"/>
              <a:ext cx="7176856" cy="1127864"/>
            </a:xfrm>
            <a:prstGeom prst="rect">
              <a:avLst/>
            </a:prstGeom>
          </p:spPr>
          <p:txBody>
            <a:bodyPr anchor="t" rtlCol="false" tIns="0" lIns="0" bIns="0" rIns="0">
              <a:spAutoFit/>
            </a:bodyPr>
            <a:lstStyle/>
            <a:p>
              <a:pPr algn="ctr">
                <a:lnSpc>
                  <a:spcPts val="2267"/>
                </a:lnSpc>
                <a:spcBef>
                  <a:spcPct val="0"/>
                </a:spcBef>
              </a:pPr>
              <a:r>
                <a:rPr lang="en-US" sz="1744">
                  <a:solidFill>
                    <a:srgbClr val="000000"/>
                  </a:solidFill>
                  <a:latin typeface="Open Sauce"/>
                </a:rPr>
                <a:t>UP and Rajasthan has a greater number of Community Health Centres. Maybe their geographical size is the reason for this.</a:t>
              </a:r>
            </a:p>
          </p:txBody>
        </p:sp>
      </p:grpSp>
      <p:grpSp>
        <p:nvGrpSpPr>
          <p:cNvPr name="Group 6" id="6"/>
          <p:cNvGrpSpPr/>
          <p:nvPr/>
        </p:nvGrpSpPr>
        <p:grpSpPr>
          <a:xfrm rot="0">
            <a:off x="6693182" y="2466044"/>
            <a:ext cx="4800059" cy="5928123"/>
            <a:chOff x="0" y="0"/>
            <a:chExt cx="6400079" cy="7904163"/>
          </a:xfrm>
        </p:grpSpPr>
        <p:pic>
          <p:nvPicPr>
            <p:cNvPr name="Picture 7" id="7"/>
            <p:cNvPicPr>
              <a:picLocks noChangeAspect="true"/>
            </p:cNvPicPr>
            <p:nvPr/>
          </p:nvPicPr>
          <p:blipFill>
            <a:blip r:embed="rId3"/>
            <a:srcRect l="0" t="0" r="0" b="0"/>
            <a:stretch>
              <a:fillRect/>
            </a:stretch>
          </p:blipFill>
          <p:spPr>
            <a:xfrm flipH="false" flipV="false" rot="0">
              <a:off x="0" y="0"/>
              <a:ext cx="6400079" cy="5595335"/>
            </a:xfrm>
            <a:prstGeom prst="rect">
              <a:avLst/>
            </a:prstGeom>
          </p:spPr>
        </p:pic>
        <p:sp>
          <p:nvSpPr>
            <p:cNvPr name="TextBox 8" id="8"/>
            <p:cNvSpPr txBox="true"/>
            <p:nvPr/>
          </p:nvSpPr>
          <p:spPr>
            <a:xfrm rot="0">
              <a:off x="288876" y="6215729"/>
              <a:ext cx="5871828" cy="1688434"/>
            </a:xfrm>
            <a:prstGeom prst="rect">
              <a:avLst/>
            </a:prstGeom>
          </p:spPr>
          <p:txBody>
            <a:bodyPr anchor="t" rtlCol="false" tIns="0" lIns="0" bIns="0" rIns="0">
              <a:spAutoFit/>
            </a:bodyPr>
            <a:lstStyle/>
            <a:p>
              <a:pPr algn="ctr">
                <a:lnSpc>
                  <a:spcPts val="2082"/>
                </a:lnSpc>
                <a:spcBef>
                  <a:spcPct val="0"/>
                </a:spcBef>
              </a:pPr>
              <a:r>
                <a:rPr lang="en-US" sz="1601">
                  <a:solidFill>
                    <a:srgbClr val="000000"/>
                  </a:solidFill>
                  <a:latin typeface="Open Sauce"/>
                </a:rPr>
                <a:t>Most number of district hospitals are in UP, since UP has highest number of districts, but other states like MP, which has more districts than Maharashtra, has lower number of District hospitals.</a:t>
              </a:r>
            </a:p>
          </p:txBody>
        </p:sp>
      </p:grpSp>
      <p:grpSp>
        <p:nvGrpSpPr>
          <p:cNvPr name="Group 9" id="9"/>
          <p:cNvGrpSpPr/>
          <p:nvPr/>
        </p:nvGrpSpPr>
        <p:grpSpPr>
          <a:xfrm rot="0">
            <a:off x="11984308" y="2466044"/>
            <a:ext cx="5274992" cy="5928123"/>
            <a:chOff x="0" y="0"/>
            <a:chExt cx="7033322" cy="7904163"/>
          </a:xfrm>
        </p:grpSpPr>
        <p:pic>
          <p:nvPicPr>
            <p:cNvPr name="Picture 10" id="10"/>
            <p:cNvPicPr>
              <a:picLocks noChangeAspect="true"/>
            </p:cNvPicPr>
            <p:nvPr/>
          </p:nvPicPr>
          <p:blipFill>
            <a:blip r:embed="rId4"/>
            <a:srcRect l="0" t="0" r="0" b="0"/>
            <a:stretch>
              <a:fillRect/>
            </a:stretch>
          </p:blipFill>
          <p:spPr>
            <a:xfrm flipH="false" flipV="false" rot="0">
              <a:off x="0" y="0"/>
              <a:ext cx="6772151" cy="5920623"/>
            </a:xfrm>
            <a:prstGeom prst="rect">
              <a:avLst/>
            </a:prstGeom>
          </p:spPr>
        </p:pic>
        <p:sp>
          <p:nvSpPr>
            <p:cNvPr name="TextBox 11" id="11"/>
            <p:cNvSpPr txBox="true"/>
            <p:nvPr/>
          </p:nvSpPr>
          <p:spPr>
            <a:xfrm rot="0">
              <a:off x="632190" y="7180340"/>
              <a:ext cx="6401132" cy="723823"/>
            </a:xfrm>
            <a:prstGeom prst="rect">
              <a:avLst/>
            </a:prstGeom>
          </p:spPr>
          <p:txBody>
            <a:bodyPr anchor="t" rtlCol="false" tIns="0" lIns="0" bIns="0" rIns="0">
              <a:spAutoFit/>
            </a:bodyPr>
            <a:lstStyle/>
            <a:p>
              <a:pPr algn="ctr">
                <a:lnSpc>
                  <a:spcPts val="2269"/>
                </a:lnSpc>
                <a:spcBef>
                  <a:spcPct val="0"/>
                </a:spcBef>
              </a:pPr>
              <a:r>
                <a:rPr lang="en-US" sz="1745">
                  <a:solidFill>
                    <a:srgbClr val="000000"/>
                  </a:solidFill>
                  <a:latin typeface="Open Sauce"/>
                </a:rPr>
                <a:t>UP once again has highest number of primary health centres as well.</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885836"/>
            <a:ext cx="6807644" cy="595165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707295" y="1885836"/>
            <a:ext cx="6807644" cy="5951654"/>
          </a:xfrm>
          <a:prstGeom prst="rect">
            <a:avLst/>
          </a:prstGeom>
        </p:spPr>
      </p:pic>
      <p:sp>
        <p:nvSpPr>
          <p:cNvPr name="TextBox 4" id="4"/>
          <p:cNvSpPr txBox="true"/>
          <p:nvPr/>
        </p:nvSpPr>
        <p:spPr>
          <a:xfrm rot="0">
            <a:off x="1284339" y="8369893"/>
            <a:ext cx="16230600" cy="715010"/>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pen Sauce"/>
              </a:rPr>
              <a:t>From the above plots we can conclude that State of UP has highest number of Health Centres in each category. While North-Eastern States have lower number.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96" t="0" r="3296" b="0"/>
          <a:stretch>
            <a:fillRect/>
          </a:stretch>
        </p:blipFill>
        <p:spPr>
          <a:xfrm flipH="false" flipV="false" rot="0">
            <a:off x="8653754" y="0"/>
            <a:ext cx="9398555" cy="10061997"/>
          </a:xfrm>
          <a:prstGeom prst="rect">
            <a:avLst/>
          </a:prstGeom>
        </p:spPr>
      </p:pic>
      <p:sp>
        <p:nvSpPr>
          <p:cNvPr name="TextBox 3" id="3"/>
          <p:cNvSpPr txBox="true"/>
          <p:nvPr/>
        </p:nvSpPr>
        <p:spPr>
          <a:xfrm rot="0">
            <a:off x="616368" y="3940069"/>
            <a:ext cx="8037386" cy="2162810"/>
          </a:xfrm>
          <a:prstGeom prst="rect">
            <a:avLst/>
          </a:prstGeom>
        </p:spPr>
        <p:txBody>
          <a:bodyPr anchor="t" rtlCol="false" tIns="0" lIns="0" bIns="0" rIns="0">
            <a:spAutoFit/>
          </a:bodyPr>
          <a:lstStyle/>
          <a:p>
            <a:pPr marL="474979" indent="-237490" lvl="1">
              <a:lnSpc>
                <a:spcPts val="2859"/>
              </a:lnSpc>
              <a:buFont typeface="Arial"/>
              <a:buChar char="•"/>
            </a:pPr>
            <a:r>
              <a:rPr lang="en-US" sz="2199">
                <a:solidFill>
                  <a:srgbClr val="000000"/>
                </a:solidFill>
                <a:latin typeface="Open Sauce"/>
              </a:rPr>
              <a:t>Map showing the total number of healthcare centres in each state/UT</a:t>
            </a:r>
          </a:p>
          <a:p>
            <a:pPr marL="474979" indent="-237490" lvl="1">
              <a:lnSpc>
                <a:spcPts val="2859"/>
              </a:lnSpc>
              <a:buFont typeface="Arial"/>
              <a:buChar char="•"/>
            </a:pPr>
            <a:r>
              <a:rPr lang="en-US" sz="2199">
                <a:solidFill>
                  <a:srgbClr val="000000"/>
                </a:solidFill>
                <a:latin typeface="Open Sauce"/>
              </a:rPr>
              <a:t>Grouping rows and creating a new dataframe with latitude and longitude</a:t>
            </a:r>
          </a:p>
          <a:p>
            <a:pPr marL="474979" indent="-237490" lvl="1">
              <a:lnSpc>
                <a:spcPts val="2859"/>
              </a:lnSpc>
              <a:buFont typeface="Arial"/>
              <a:buChar char="•"/>
            </a:pPr>
            <a:r>
              <a:rPr lang="en-US" sz="2199">
                <a:solidFill>
                  <a:srgbClr val="000000"/>
                </a:solidFill>
                <a:latin typeface="Open Sauce"/>
              </a:rPr>
              <a:t>Scatter plot on the map with bubble size representing the number of facilities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850473" y="-10062832"/>
            <a:ext cx="15841853" cy="16255633"/>
          </a:xfrm>
          <a:prstGeom prst="rect">
            <a:avLst/>
          </a:prstGeom>
        </p:spPr>
      </p:pic>
      <p:sp>
        <p:nvSpPr>
          <p:cNvPr name="TextBox 3" id="3"/>
          <p:cNvSpPr txBox="true"/>
          <p:nvPr/>
        </p:nvSpPr>
        <p:spPr>
          <a:xfrm rot="0">
            <a:off x="5045259" y="377015"/>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CONCLUSION</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504184" y="-3866685"/>
            <a:ext cx="15841853" cy="16255633"/>
          </a:xfrm>
          <a:prstGeom prst="rect">
            <a:avLst/>
          </a:prstGeom>
        </p:spPr>
      </p:pic>
      <p:sp>
        <p:nvSpPr>
          <p:cNvPr name="TextBox 5" id="5"/>
          <p:cNvSpPr txBox="true"/>
          <p:nvPr/>
        </p:nvSpPr>
        <p:spPr>
          <a:xfrm rot="0">
            <a:off x="4158947" y="2646846"/>
            <a:ext cx="9945967" cy="7053810"/>
          </a:xfrm>
          <a:prstGeom prst="rect">
            <a:avLst/>
          </a:prstGeom>
        </p:spPr>
        <p:txBody>
          <a:bodyPr anchor="t" rtlCol="false" tIns="0" lIns="0" bIns="0" rIns="0">
            <a:spAutoFit/>
          </a:bodyPr>
          <a:lstStyle/>
          <a:p>
            <a:pPr marL="546794" indent="-273397" lvl="1">
              <a:lnSpc>
                <a:spcPts val="3495"/>
              </a:lnSpc>
              <a:buFont typeface="Arial"/>
              <a:buChar char="•"/>
            </a:pPr>
            <a:r>
              <a:rPr lang="en-US" sz="2532" spc="248">
                <a:solidFill>
                  <a:srgbClr val="F5FFF5"/>
                </a:solidFill>
                <a:latin typeface="DM Sans"/>
              </a:rPr>
              <a:t>The National Rural Health Mission (NRHM) and National Health Mission (NHM) are government programs that aim to improve healthcare facilities in rural and urban areas.</a:t>
            </a:r>
          </a:p>
          <a:p>
            <a:pPr marL="546794" indent="-273397" lvl="1">
              <a:lnSpc>
                <a:spcPts val="3495"/>
              </a:lnSpc>
              <a:buFont typeface="Arial"/>
              <a:buChar char="•"/>
            </a:pPr>
            <a:r>
              <a:rPr lang="en-US" sz="2532" spc="248">
                <a:solidFill>
                  <a:srgbClr val="F5FFF5"/>
                </a:solidFill>
                <a:latin typeface="DM Sans"/>
              </a:rPr>
              <a:t>These programs have been successful in allocating significant funds for improving healthcare facilities.</a:t>
            </a:r>
          </a:p>
          <a:p>
            <a:pPr marL="546794" indent="-273397" lvl="1">
              <a:lnSpc>
                <a:spcPts val="3495"/>
              </a:lnSpc>
              <a:buFont typeface="Arial"/>
              <a:buChar char="•"/>
            </a:pPr>
            <a:r>
              <a:rPr lang="en-US" sz="2532" spc="248">
                <a:solidFill>
                  <a:srgbClr val="F5FFF5"/>
                </a:solidFill>
                <a:latin typeface="DM Sans"/>
              </a:rPr>
              <a:t>They have also been successful in increasing the number of ambulances, MMUs, SNCUs, and ASHAs.</a:t>
            </a:r>
          </a:p>
          <a:p>
            <a:pPr marL="546794" indent="-273397" lvl="1">
              <a:lnSpc>
                <a:spcPts val="3495"/>
              </a:lnSpc>
              <a:buFont typeface="Arial"/>
              <a:buChar char="•"/>
            </a:pPr>
            <a:r>
              <a:rPr lang="en-US" sz="2532" spc="248">
                <a:solidFill>
                  <a:srgbClr val="F5FFF5"/>
                </a:solidFill>
                <a:latin typeface="DM Sans"/>
              </a:rPr>
              <a:t>However, there are still some disparities in the distribution of healthcare facilities, with UP consistently on the top of the list while north-eastern states are at the bottom.</a:t>
            </a:r>
          </a:p>
          <a:p>
            <a:pPr marL="546794" indent="-273397" lvl="1">
              <a:lnSpc>
                <a:spcPts val="3495"/>
              </a:lnSpc>
              <a:buFont typeface="Arial"/>
              <a:buChar char="•"/>
            </a:pPr>
            <a:r>
              <a:rPr lang="en-US" sz="2532" spc="248">
                <a:solidFill>
                  <a:srgbClr val="F5FFF5"/>
                </a:solidFill>
                <a:latin typeface="DM Sans"/>
              </a:rPr>
              <a:t>Overall, the NRHM and NHM have been successful in improving healthcare facilities in India, but there is still room for improvement.</a:t>
            </a:r>
          </a:p>
          <a:p>
            <a:pPr algn="l">
              <a:lnSpc>
                <a:spcPts val="3495"/>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580377">
            <a:off x="9407140" y="-9309963"/>
            <a:ext cx="24036383" cy="2466419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4254153" y="7476061"/>
            <a:ext cx="11881594" cy="3564478"/>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5036354" y="1737119"/>
            <a:ext cx="1481230" cy="1481230"/>
          </a:xfrm>
          <a:prstGeom prst="rect">
            <a:avLst/>
          </a:prstGeom>
        </p:spPr>
      </p:pic>
      <p:sp>
        <p:nvSpPr>
          <p:cNvPr name="TextBox 6" id="6"/>
          <p:cNvSpPr txBox="true"/>
          <p:nvPr/>
        </p:nvSpPr>
        <p:spPr>
          <a:xfrm rot="0">
            <a:off x="1561733" y="2105045"/>
            <a:ext cx="8097687"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 YOU</a:t>
            </a:r>
          </a:p>
        </p:txBody>
      </p:sp>
      <p:sp>
        <p:nvSpPr>
          <p:cNvPr name="TextBox 7" id="7"/>
          <p:cNvSpPr txBox="true"/>
          <p:nvPr/>
        </p:nvSpPr>
        <p:spPr>
          <a:xfrm rot="0">
            <a:off x="14628874" y="3180249"/>
            <a:ext cx="2296190" cy="352695"/>
          </a:xfrm>
          <a:prstGeom prst="rect">
            <a:avLst/>
          </a:prstGeom>
        </p:spPr>
        <p:txBody>
          <a:bodyPr anchor="t" rtlCol="false" tIns="0" lIns="0" bIns="0" rIns="0">
            <a:spAutoFit/>
          </a:bodyPr>
          <a:lstStyle/>
          <a:p>
            <a:pPr algn="ctr" marL="0" indent="0" lvl="0">
              <a:lnSpc>
                <a:spcPts val="2947"/>
              </a:lnSpc>
              <a:spcBef>
                <a:spcPct val="0"/>
              </a:spcBef>
            </a:pPr>
            <a:r>
              <a:rPr lang="en-US" sz="2135" spc="209">
                <a:solidFill>
                  <a:srgbClr val="231F20"/>
                </a:solidFill>
                <a:latin typeface="Montserrat Classic Bold"/>
              </a:rPr>
              <a:t>DA-IICT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659121">
            <a:off x="-4012602" y="5585714"/>
            <a:ext cx="7629294" cy="7828566"/>
          </a:xfrm>
          <a:prstGeom prst="rect">
            <a:avLst/>
          </a:prstGeom>
        </p:spPr>
      </p:pic>
      <p:grpSp>
        <p:nvGrpSpPr>
          <p:cNvPr name="Group 3" id="3"/>
          <p:cNvGrpSpPr/>
          <p:nvPr/>
        </p:nvGrpSpPr>
        <p:grpSpPr>
          <a:xfrm rot="0">
            <a:off x="5019320" y="2868038"/>
            <a:ext cx="1330026" cy="5718126"/>
            <a:chOff x="0" y="0"/>
            <a:chExt cx="350295" cy="1506009"/>
          </a:xfrm>
        </p:grpSpPr>
        <p:sp>
          <p:nvSpPr>
            <p:cNvPr name="Freeform 4" id="4"/>
            <p:cNvSpPr/>
            <p:nvPr/>
          </p:nvSpPr>
          <p:spPr>
            <a:xfrm flipH="false" flipV="false">
              <a:off x="0" y="0"/>
              <a:ext cx="350295" cy="1506009"/>
            </a:xfrm>
            <a:custGeom>
              <a:avLst/>
              <a:gdLst/>
              <a:ahLst/>
              <a:cxnLst/>
              <a:rect r="r" b="b" t="t" l="l"/>
              <a:pathLst>
                <a:path h="1506009" w="350295">
                  <a:moveTo>
                    <a:pt x="0" y="0"/>
                  </a:moveTo>
                  <a:lnTo>
                    <a:pt x="350295" y="0"/>
                  </a:lnTo>
                  <a:lnTo>
                    <a:pt x="350295" y="1506009"/>
                  </a:lnTo>
                  <a:lnTo>
                    <a:pt x="0" y="1506009"/>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75094"/>
            <a:ext cx="7416941" cy="1317575"/>
          </a:xfrm>
          <a:prstGeom prst="rect">
            <a:avLst/>
          </a:prstGeom>
        </p:spPr>
        <p:txBody>
          <a:bodyPr anchor="t" rtlCol="false" tIns="0" lIns="0" bIns="0" rIns="0">
            <a:spAutoFit/>
          </a:bodyPr>
          <a:lstStyle/>
          <a:p>
            <a:pPr algn="ctr">
              <a:lnSpc>
                <a:spcPts val="10736"/>
              </a:lnSpc>
            </a:pPr>
            <a:r>
              <a:rPr lang="en-US" sz="7779" spc="762">
                <a:solidFill>
                  <a:srgbClr val="231F20"/>
                </a:solidFill>
                <a:latin typeface="Oswald Bold"/>
              </a:rPr>
              <a:t>CONTENT</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016048">
            <a:off x="12243487" y="-1005305"/>
            <a:ext cx="10749463" cy="2687366"/>
          </a:xfrm>
          <a:prstGeom prst="rect">
            <a:avLst/>
          </a:prstGeom>
        </p:spPr>
      </p:pic>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OUR TEAM</a:t>
            </a:r>
          </a:p>
        </p:txBody>
      </p:sp>
      <p:sp>
        <p:nvSpPr>
          <p:cNvPr name="TextBox 15" id="15"/>
          <p:cNvSpPr txBox="true"/>
          <p:nvPr/>
        </p:nvSpPr>
        <p:spPr>
          <a:xfrm rot="0">
            <a:off x="6607430"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INTRODUCTION</a:t>
            </a:r>
          </a:p>
        </p:txBody>
      </p:sp>
      <p:sp>
        <p:nvSpPr>
          <p:cNvPr name="TextBox 16" id="16"/>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TOOLS AND TECHNOLOGIES</a:t>
            </a:r>
          </a:p>
        </p:txBody>
      </p:sp>
      <p:sp>
        <p:nvSpPr>
          <p:cNvPr name="TextBox 17" id="17"/>
          <p:cNvSpPr txBox="true"/>
          <p:nvPr/>
        </p:nvSpPr>
        <p:spPr>
          <a:xfrm rot="0">
            <a:off x="6607430"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METHODOLOGY</a:t>
            </a:r>
          </a:p>
        </p:txBody>
      </p:sp>
      <p:sp>
        <p:nvSpPr>
          <p:cNvPr name="TextBox 18" id="18"/>
          <p:cNvSpPr txBox="true"/>
          <p:nvPr/>
        </p:nvSpPr>
        <p:spPr>
          <a:xfrm rot="0">
            <a:off x="6607430"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DATASETS (1 -6 ) EDA</a:t>
            </a:r>
          </a:p>
        </p:txBody>
      </p:sp>
      <p:sp>
        <p:nvSpPr>
          <p:cNvPr name="TextBox 19" id="19"/>
          <p:cNvSpPr txBox="true"/>
          <p:nvPr/>
        </p:nvSpPr>
        <p:spPr>
          <a:xfrm rot="0">
            <a:off x="6607430"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15151" y="3297538"/>
            <a:ext cx="1156649" cy="1173721"/>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5946503"/>
            <a:ext cx="1159455" cy="1178744"/>
          </a:xfrm>
          <a:prstGeom prst="rect">
            <a:avLst/>
          </a:prstGeom>
        </p:spPr>
      </p:pic>
      <p:sp>
        <p:nvSpPr>
          <p:cNvPr name="TextBox 8" id="8"/>
          <p:cNvSpPr txBox="true"/>
          <p:nvPr/>
        </p:nvSpPr>
        <p:spPr>
          <a:xfrm rot="0">
            <a:off x="2770173" y="5648030"/>
            <a:ext cx="7132181" cy="2171081"/>
          </a:xfrm>
          <a:prstGeom prst="rect">
            <a:avLst/>
          </a:prstGeom>
        </p:spPr>
        <p:txBody>
          <a:bodyPr anchor="t" rtlCol="false" tIns="0" lIns="0" bIns="0" rIns="0">
            <a:spAutoFit/>
          </a:bodyPr>
          <a:lstStyle/>
          <a:p>
            <a:pPr algn="just" marL="455639" indent="-227820" lvl="1">
              <a:lnSpc>
                <a:spcPts val="2912"/>
              </a:lnSpc>
              <a:buFont typeface="Arial"/>
              <a:buChar char="•"/>
            </a:pPr>
            <a:r>
              <a:rPr lang="en-US" sz="2110" spc="206">
                <a:solidFill>
                  <a:srgbClr val="231F20"/>
                </a:solidFill>
                <a:latin typeface="DM Sans"/>
              </a:rPr>
              <a:t>Objectives: Providing accessible, affordable, and quality healthcare to rural populations</a:t>
            </a:r>
          </a:p>
          <a:p>
            <a:pPr algn="just" marL="455639" indent="-227820" lvl="1">
              <a:lnSpc>
                <a:spcPts val="2912"/>
              </a:lnSpc>
              <a:buFont typeface="Arial"/>
              <a:buChar char="•"/>
            </a:pPr>
            <a:r>
              <a:rPr lang="en-US" sz="2110" spc="206">
                <a:solidFill>
                  <a:srgbClr val="231F20"/>
                </a:solidFill>
                <a:latin typeface="DM Sans"/>
              </a:rPr>
              <a:t>Focus on vulnerable groups and special emphasis on Empowered Action Group (EAG) states and northeastern states</a:t>
            </a:r>
          </a:p>
          <a:p>
            <a:pPr algn="just" marL="0" indent="0" lvl="0">
              <a:lnSpc>
                <a:spcPts val="2912"/>
              </a:lnSpc>
              <a:spcBef>
                <a:spcPct val="0"/>
              </a:spcBef>
            </a:pPr>
          </a:p>
        </p:txBody>
      </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779578" y="7341318"/>
            <a:ext cx="7616557" cy="7815497"/>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10712408" y="2656021"/>
            <a:ext cx="6729412" cy="4974958"/>
          </a:xfrm>
          <a:prstGeom prst="rect">
            <a:avLst/>
          </a:prstGeom>
        </p:spPr>
      </p:pic>
      <p:sp>
        <p:nvSpPr>
          <p:cNvPr name="TextBox 11" id="11"/>
          <p:cNvSpPr txBox="true"/>
          <p:nvPr/>
        </p:nvSpPr>
        <p:spPr>
          <a:xfrm rot="0">
            <a:off x="2142191" y="926705"/>
            <a:ext cx="7416941" cy="1317522"/>
          </a:xfrm>
          <a:prstGeom prst="rect">
            <a:avLst/>
          </a:prstGeom>
        </p:spPr>
        <p:txBody>
          <a:bodyPr anchor="t" rtlCol="false" tIns="0" lIns="0" bIns="0" rIns="0">
            <a:spAutoFit/>
          </a:bodyPr>
          <a:lstStyle/>
          <a:p>
            <a:pPr>
              <a:lnSpc>
                <a:spcPts val="10739"/>
              </a:lnSpc>
            </a:pPr>
            <a:r>
              <a:rPr lang="en-US" sz="7782" spc="762">
                <a:solidFill>
                  <a:srgbClr val="231F20"/>
                </a:solidFill>
                <a:latin typeface="Oswald Bold"/>
              </a:rPr>
              <a:t>INTRODUCTION</a:t>
            </a:r>
          </a:p>
        </p:txBody>
      </p:sp>
      <p:sp>
        <p:nvSpPr>
          <p:cNvPr name="TextBox 12" id="12"/>
          <p:cNvSpPr txBox="true"/>
          <p:nvPr/>
        </p:nvSpPr>
        <p:spPr>
          <a:xfrm rot="0">
            <a:off x="2999202" y="3747978"/>
            <a:ext cx="7132181" cy="723281"/>
          </a:xfrm>
          <a:prstGeom prst="rect">
            <a:avLst/>
          </a:prstGeom>
        </p:spPr>
        <p:txBody>
          <a:bodyPr anchor="t" rtlCol="false" tIns="0" lIns="0" bIns="0" rIns="0">
            <a:spAutoFit/>
          </a:bodyPr>
          <a:lstStyle/>
          <a:p>
            <a:pPr algn="just" marL="0" indent="0" lvl="0">
              <a:lnSpc>
                <a:spcPts val="2912"/>
              </a:lnSpc>
              <a:spcBef>
                <a:spcPct val="0"/>
              </a:spcBef>
            </a:pPr>
            <a:r>
              <a:rPr lang="en-US" sz="2110" spc="206">
                <a:solidFill>
                  <a:srgbClr val="231F20"/>
                </a:solidFill>
                <a:latin typeface="DM Sans"/>
              </a:rPr>
              <a:t>The National Rural Health Mission (NRHM) and National Urban Health Mission (NUHM) overview</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9947011" y="4274503"/>
            <a:ext cx="9525" cy="1566544"/>
          </a:xfrm>
          <a:prstGeom prst="rect">
            <a:avLst/>
          </a:prstGeom>
        </p:spPr>
        <p:txBody>
          <a:bodyPr anchor="t" rtlCol="false" tIns="0" lIns="0" bIns="0" rIns="0">
            <a:spAutoFit/>
          </a:bodyPr>
          <a:lstStyle/>
          <a:p>
            <a:pPr algn="ctr">
              <a:lnSpc>
                <a:spcPts val="12880"/>
              </a:lnSpc>
            </a:pPr>
          </a:p>
        </p:txBody>
      </p:sp>
      <p:sp>
        <p:nvSpPr>
          <p:cNvPr name="TextBox 3" id="3"/>
          <p:cNvSpPr txBox="true"/>
          <p:nvPr/>
        </p:nvSpPr>
        <p:spPr>
          <a:xfrm rot="0">
            <a:off x="9139238" y="4957445"/>
            <a:ext cx="9525" cy="353060"/>
          </a:xfrm>
          <a:prstGeom prst="rect">
            <a:avLst/>
          </a:prstGeom>
        </p:spPr>
        <p:txBody>
          <a:bodyPr anchor="t" rtlCol="false" tIns="0" lIns="0" bIns="0" rIns="0">
            <a:spAutoFit/>
          </a:bodyPr>
          <a:lstStyle/>
          <a:p>
            <a:pPr algn="ctr">
              <a:lnSpc>
                <a:spcPts val="2859"/>
              </a:lnSpc>
              <a:spcBef>
                <a:spcPct val="0"/>
              </a:spcBef>
            </a:pPr>
          </a:p>
        </p:txBody>
      </p:sp>
      <p:sp>
        <p:nvSpPr>
          <p:cNvPr name="TextBox 4" id="4"/>
          <p:cNvSpPr txBox="true"/>
          <p:nvPr/>
        </p:nvSpPr>
        <p:spPr>
          <a:xfrm rot="0">
            <a:off x="4288864" y="94332"/>
            <a:ext cx="11316295" cy="1326389"/>
          </a:xfrm>
          <a:prstGeom prst="rect">
            <a:avLst/>
          </a:prstGeom>
        </p:spPr>
        <p:txBody>
          <a:bodyPr anchor="t" rtlCol="false" tIns="0" lIns="0" bIns="0" rIns="0">
            <a:spAutoFit/>
          </a:bodyPr>
          <a:lstStyle/>
          <a:p>
            <a:pPr algn="ctr">
              <a:lnSpc>
                <a:spcPts val="10891"/>
              </a:lnSpc>
            </a:pPr>
            <a:r>
              <a:rPr lang="en-US" sz="7779">
                <a:solidFill>
                  <a:srgbClr val="000000"/>
                </a:solidFill>
                <a:latin typeface="Canva Sans Bold"/>
              </a:rPr>
              <a:t>Tools and Technologies</a:t>
            </a:r>
          </a:p>
        </p:txBody>
      </p:sp>
      <p:sp>
        <p:nvSpPr>
          <p:cNvPr name="TextBox 5" id="5"/>
          <p:cNvSpPr txBox="true"/>
          <p:nvPr/>
        </p:nvSpPr>
        <p:spPr>
          <a:xfrm rot="0">
            <a:off x="2064431" y="2627232"/>
            <a:ext cx="11299746" cy="6356286"/>
          </a:xfrm>
          <a:prstGeom prst="rect">
            <a:avLst/>
          </a:prstGeom>
        </p:spPr>
        <p:txBody>
          <a:bodyPr anchor="t" rtlCol="false" tIns="0" lIns="0" bIns="0" rIns="0">
            <a:spAutoFit/>
          </a:bodyPr>
          <a:lstStyle/>
          <a:p>
            <a:pPr algn="just">
              <a:lnSpc>
                <a:spcPts val="5078"/>
              </a:lnSpc>
            </a:pPr>
            <a:r>
              <a:rPr lang="en-US" sz="3627">
                <a:solidFill>
                  <a:srgbClr val="000000"/>
                </a:solidFill>
                <a:latin typeface="DM Sans"/>
              </a:rPr>
              <a:t>Python and various Python libraries used for analysis:</a:t>
            </a:r>
          </a:p>
          <a:p>
            <a:pPr algn="just" marL="783181" indent="-391591" lvl="1">
              <a:lnSpc>
                <a:spcPts val="5078"/>
              </a:lnSpc>
              <a:buFont typeface="Arial"/>
              <a:buChar char="•"/>
            </a:pPr>
            <a:r>
              <a:rPr lang="en-US" sz="3627">
                <a:solidFill>
                  <a:srgbClr val="000000"/>
                </a:solidFill>
                <a:latin typeface="DM Sans"/>
              </a:rPr>
              <a:t>Pandas</a:t>
            </a:r>
          </a:p>
          <a:p>
            <a:pPr algn="just" marL="783181" indent="-391591" lvl="1">
              <a:lnSpc>
                <a:spcPts val="5078"/>
              </a:lnSpc>
              <a:buFont typeface="Arial"/>
              <a:buChar char="•"/>
            </a:pPr>
            <a:r>
              <a:rPr lang="en-US" sz="3627">
                <a:solidFill>
                  <a:srgbClr val="000000"/>
                </a:solidFill>
                <a:latin typeface="DM Sans"/>
              </a:rPr>
              <a:t>Matplotlib</a:t>
            </a:r>
          </a:p>
          <a:p>
            <a:pPr algn="just" marL="783181" indent="-391591" lvl="1">
              <a:lnSpc>
                <a:spcPts val="5078"/>
              </a:lnSpc>
              <a:buFont typeface="Arial"/>
              <a:buChar char="•"/>
            </a:pPr>
            <a:r>
              <a:rPr lang="en-US" sz="3627">
                <a:solidFill>
                  <a:srgbClr val="000000"/>
                </a:solidFill>
                <a:latin typeface="DM Sans"/>
              </a:rPr>
              <a:t>Seaborn</a:t>
            </a:r>
          </a:p>
          <a:p>
            <a:pPr algn="just" marL="783181" indent="-391591" lvl="1">
              <a:lnSpc>
                <a:spcPts val="5078"/>
              </a:lnSpc>
              <a:buFont typeface="Arial"/>
              <a:buChar char="•"/>
            </a:pPr>
            <a:r>
              <a:rPr lang="en-US" sz="3627">
                <a:solidFill>
                  <a:srgbClr val="000000"/>
                </a:solidFill>
                <a:latin typeface="DM Sans"/>
              </a:rPr>
              <a:t>NumPy</a:t>
            </a:r>
          </a:p>
          <a:p>
            <a:pPr algn="just" marL="783181" indent="-391591" lvl="1">
              <a:lnSpc>
                <a:spcPts val="5078"/>
              </a:lnSpc>
              <a:buFont typeface="Arial"/>
              <a:buChar char="•"/>
            </a:pPr>
            <a:r>
              <a:rPr lang="en-US" sz="3627">
                <a:solidFill>
                  <a:srgbClr val="000000"/>
                </a:solidFill>
                <a:latin typeface="DM Sans"/>
              </a:rPr>
              <a:t>Plotly Express</a:t>
            </a:r>
          </a:p>
          <a:p>
            <a:pPr algn="just" marL="783181" indent="-391591" lvl="1">
              <a:lnSpc>
                <a:spcPts val="5078"/>
              </a:lnSpc>
              <a:buFont typeface="Arial"/>
              <a:buChar char="•"/>
            </a:pPr>
            <a:r>
              <a:rPr lang="en-US" sz="3627">
                <a:solidFill>
                  <a:srgbClr val="000000"/>
                </a:solidFill>
                <a:latin typeface="DM Sans"/>
              </a:rPr>
              <a:t>Ipywidgets</a:t>
            </a:r>
          </a:p>
          <a:p>
            <a:pPr algn="just" marL="783181" indent="-391591" lvl="1">
              <a:lnSpc>
                <a:spcPts val="5078"/>
              </a:lnSpc>
              <a:buFont typeface="Arial"/>
              <a:buChar char="•"/>
            </a:pPr>
            <a:r>
              <a:rPr lang="en-US" sz="3627">
                <a:solidFill>
                  <a:srgbClr val="000000"/>
                </a:solidFill>
                <a:latin typeface="DM Sans"/>
              </a:rPr>
              <a:t>Scikit Learn</a:t>
            </a:r>
          </a:p>
          <a:p>
            <a:pPr algn="just" marL="783181" indent="-391591" lvl="1">
              <a:lnSpc>
                <a:spcPts val="5078"/>
              </a:lnSpc>
              <a:buFont typeface="Arial"/>
              <a:buChar char="•"/>
            </a:pPr>
            <a:r>
              <a:rPr lang="en-US" sz="3627">
                <a:solidFill>
                  <a:srgbClr val="000000"/>
                </a:solidFill>
                <a:latin typeface="DM Sans"/>
              </a:rPr>
              <a:t>JSON</a:t>
            </a:r>
          </a:p>
          <a:p>
            <a:pPr algn="just">
              <a:lnSpc>
                <a:spcPts val="507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035253">
            <a:off x="16067852" y="4427423"/>
            <a:ext cx="7835077" cy="10939025"/>
          </a:xfrm>
          <a:prstGeom prst="rect">
            <a:avLst/>
          </a:prstGeom>
        </p:spPr>
      </p:pic>
      <p:sp>
        <p:nvSpPr>
          <p:cNvPr name="AutoShape 4" id="4"/>
          <p:cNvSpPr/>
          <p:nvPr/>
        </p:nvSpPr>
        <p:spPr>
          <a:xfrm>
            <a:off x="685313" y="5532831"/>
            <a:ext cx="16917373"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407772" y="1940976"/>
            <a:ext cx="2027545" cy="4923195"/>
            <a:chOff x="0" y="0"/>
            <a:chExt cx="2703394" cy="6564260"/>
          </a:xfrm>
        </p:grpSpPr>
        <p:grpSp>
          <p:nvGrpSpPr>
            <p:cNvPr name="Group 6" id="6"/>
            <p:cNvGrpSpPr/>
            <p:nvPr/>
          </p:nvGrpSpPr>
          <p:grpSpPr>
            <a:xfrm rot="0">
              <a:off x="1017642" y="4413869"/>
              <a:ext cx="668109" cy="668109"/>
              <a:chOff x="0" y="0"/>
              <a:chExt cx="812800" cy="812800"/>
            </a:xfrm>
          </p:grpSpPr>
          <p:sp>
            <p:nvSpPr>
              <p:cNvPr name="Freeform 7" id="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2703394" cy="4107367"/>
            </a:xfrm>
            <a:prstGeom prst="rect">
              <a:avLst/>
            </a:prstGeom>
          </p:spPr>
        </p:pic>
        <p:sp>
          <p:nvSpPr>
            <p:cNvPr name="TextBox 10" id="10"/>
            <p:cNvSpPr txBox="true"/>
            <p:nvPr/>
          </p:nvSpPr>
          <p:spPr>
            <a:xfrm rot="0">
              <a:off x="0" y="596166"/>
              <a:ext cx="2703394" cy="1457517"/>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11" id="11"/>
            <p:cNvSpPr txBox="true"/>
            <p:nvPr/>
          </p:nvSpPr>
          <p:spPr>
            <a:xfrm rot="0">
              <a:off x="0" y="5394831"/>
              <a:ext cx="2703394" cy="1169429"/>
            </a:xfrm>
            <a:prstGeom prst="rect">
              <a:avLst/>
            </a:prstGeom>
          </p:spPr>
          <p:txBody>
            <a:bodyPr anchor="t" rtlCol="false" tIns="0" lIns="0" bIns="0" rIns="0">
              <a:spAutoFit/>
            </a:bodyPr>
            <a:lstStyle/>
            <a:p>
              <a:pPr algn="ctr">
                <a:lnSpc>
                  <a:spcPts val="2381"/>
                </a:lnSpc>
              </a:pPr>
              <a:r>
                <a:rPr lang="en-US" sz="1726" spc="169">
                  <a:solidFill>
                    <a:srgbClr val="231F20"/>
                  </a:solidFill>
                  <a:latin typeface="DM Sans Bold"/>
                </a:rPr>
                <a:t>COLLECTING AND LOADING THE DATA</a:t>
              </a:r>
            </a:p>
          </p:txBody>
        </p:sp>
      </p:grpSp>
      <p:grpSp>
        <p:nvGrpSpPr>
          <p:cNvPr name="Group 12" id="12"/>
          <p:cNvGrpSpPr/>
          <p:nvPr/>
        </p:nvGrpSpPr>
        <p:grpSpPr>
          <a:xfrm rot="0">
            <a:off x="2568667" y="1920649"/>
            <a:ext cx="2709833" cy="4352961"/>
            <a:chOff x="0" y="0"/>
            <a:chExt cx="3613110" cy="5803948"/>
          </a:xfrm>
        </p:grpSpPr>
        <p:grpSp>
          <p:nvGrpSpPr>
            <p:cNvPr name="Group 13" id="13"/>
            <p:cNvGrpSpPr/>
            <p:nvPr/>
          </p:nvGrpSpPr>
          <p:grpSpPr>
            <a:xfrm rot="0">
              <a:off x="1699702" y="4451969"/>
              <a:ext cx="668109" cy="668109"/>
              <a:chOff x="0" y="0"/>
              <a:chExt cx="812800" cy="812800"/>
            </a:xfrm>
          </p:grpSpPr>
          <p:sp>
            <p:nvSpPr>
              <p:cNvPr name="Freeform 14" id="1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16" id="1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84687" y="0"/>
              <a:ext cx="2703394" cy="4107367"/>
            </a:xfrm>
            <a:prstGeom prst="rect">
              <a:avLst/>
            </a:prstGeom>
          </p:spPr>
        </p:pic>
        <p:sp>
          <p:nvSpPr>
            <p:cNvPr name="TextBox 17" id="17"/>
            <p:cNvSpPr txBox="true"/>
            <p:nvPr/>
          </p:nvSpPr>
          <p:spPr>
            <a:xfrm rot="0">
              <a:off x="684687" y="596166"/>
              <a:ext cx="2703394" cy="1457517"/>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TextBox 18" id="18"/>
            <p:cNvSpPr txBox="true"/>
            <p:nvPr/>
          </p:nvSpPr>
          <p:spPr>
            <a:xfrm rot="0">
              <a:off x="0" y="5443928"/>
              <a:ext cx="3613110" cy="360020"/>
            </a:xfrm>
            <a:prstGeom prst="rect">
              <a:avLst/>
            </a:prstGeom>
          </p:spPr>
          <p:txBody>
            <a:bodyPr anchor="t" rtlCol="false" tIns="0" lIns="0" bIns="0" rIns="0">
              <a:spAutoFit/>
            </a:bodyPr>
            <a:lstStyle/>
            <a:p>
              <a:pPr algn="ctr">
                <a:lnSpc>
                  <a:spcPts val="2387"/>
                </a:lnSpc>
              </a:pPr>
              <a:r>
                <a:rPr lang="en-US" sz="1729" spc="169">
                  <a:solidFill>
                    <a:srgbClr val="231F20"/>
                  </a:solidFill>
                  <a:latin typeface="DM Sans Bold"/>
                </a:rPr>
                <a:t>DATA DESCRIPTION</a:t>
              </a:r>
            </a:p>
          </p:txBody>
        </p:sp>
      </p:grpSp>
      <p:grpSp>
        <p:nvGrpSpPr>
          <p:cNvPr name="Group 19" id="19"/>
          <p:cNvGrpSpPr/>
          <p:nvPr/>
        </p:nvGrpSpPr>
        <p:grpSpPr>
          <a:xfrm rot="0">
            <a:off x="5411850" y="1912401"/>
            <a:ext cx="2709833" cy="4619661"/>
            <a:chOff x="0" y="0"/>
            <a:chExt cx="3613110" cy="6159548"/>
          </a:xfrm>
        </p:grpSpPr>
        <p:grpSp>
          <p:nvGrpSpPr>
            <p:cNvPr name="Group 20" id="20"/>
            <p:cNvGrpSpPr/>
            <p:nvPr/>
          </p:nvGrpSpPr>
          <p:grpSpPr>
            <a:xfrm rot="0">
              <a:off x="1472501" y="4462967"/>
              <a:ext cx="668109" cy="668109"/>
              <a:chOff x="0" y="0"/>
              <a:chExt cx="812800" cy="812800"/>
            </a:xfrm>
          </p:grpSpPr>
          <p:sp>
            <p:nvSpPr>
              <p:cNvPr name="Freeform 21" id="21"/>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23" id="2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60770" y="0"/>
              <a:ext cx="2703394" cy="4107367"/>
            </a:xfrm>
            <a:prstGeom prst="rect">
              <a:avLst/>
            </a:prstGeom>
          </p:spPr>
        </p:pic>
        <p:sp>
          <p:nvSpPr>
            <p:cNvPr name="TextBox 24" id="24"/>
            <p:cNvSpPr txBox="true"/>
            <p:nvPr/>
          </p:nvSpPr>
          <p:spPr>
            <a:xfrm rot="0">
              <a:off x="460770" y="596166"/>
              <a:ext cx="2703394" cy="1457517"/>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TextBox 25" id="25"/>
            <p:cNvSpPr txBox="true"/>
            <p:nvPr/>
          </p:nvSpPr>
          <p:spPr>
            <a:xfrm rot="0">
              <a:off x="0" y="5405828"/>
              <a:ext cx="3613110" cy="753720"/>
            </a:xfrm>
            <a:prstGeom prst="rect">
              <a:avLst/>
            </a:prstGeom>
          </p:spPr>
          <p:txBody>
            <a:bodyPr anchor="t" rtlCol="false" tIns="0" lIns="0" bIns="0" rIns="0">
              <a:spAutoFit/>
            </a:bodyPr>
            <a:lstStyle/>
            <a:p>
              <a:pPr algn="ctr">
                <a:lnSpc>
                  <a:spcPts val="2387"/>
                </a:lnSpc>
              </a:pPr>
              <a:r>
                <a:rPr lang="en-US" sz="1729" spc="169">
                  <a:solidFill>
                    <a:srgbClr val="231F20"/>
                  </a:solidFill>
                  <a:latin typeface="DM Sans Bold"/>
                </a:rPr>
                <a:t>DATA CLEANING AND PREPROCESSING</a:t>
              </a:r>
            </a:p>
          </p:txBody>
        </p:sp>
      </p:grpSp>
      <p:grpSp>
        <p:nvGrpSpPr>
          <p:cNvPr name="Group 26" id="26"/>
          <p:cNvGrpSpPr/>
          <p:nvPr/>
        </p:nvGrpSpPr>
        <p:grpSpPr>
          <a:xfrm rot="0">
            <a:off x="8121683" y="1974470"/>
            <a:ext cx="2709833" cy="4627909"/>
            <a:chOff x="0" y="0"/>
            <a:chExt cx="3613110" cy="6170545"/>
          </a:xfrm>
        </p:grpSpPr>
        <p:grpSp>
          <p:nvGrpSpPr>
            <p:cNvPr name="Group 27" id="27"/>
            <p:cNvGrpSpPr/>
            <p:nvPr/>
          </p:nvGrpSpPr>
          <p:grpSpPr>
            <a:xfrm rot="0">
              <a:off x="1157077" y="4424867"/>
              <a:ext cx="668109" cy="668109"/>
              <a:chOff x="0" y="0"/>
              <a:chExt cx="812800" cy="812800"/>
            </a:xfrm>
          </p:grpSpPr>
          <p:sp>
            <p:nvSpPr>
              <p:cNvPr name="Freeform 28" id="28"/>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29" id="2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30" id="3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2720" y="0"/>
              <a:ext cx="2703394" cy="4107367"/>
            </a:xfrm>
            <a:prstGeom prst="rect">
              <a:avLst/>
            </a:prstGeom>
          </p:spPr>
        </p:pic>
        <p:sp>
          <p:nvSpPr>
            <p:cNvPr name="TextBox 31" id="31"/>
            <p:cNvSpPr txBox="true"/>
            <p:nvPr/>
          </p:nvSpPr>
          <p:spPr>
            <a:xfrm rot="0">
              <a:off x="142720" y="596166"/>
              <a:ext cx="2703394" cy="1457517"/>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04</a:t>
              </a:r>
            </a:p>
          </p:txBody>
        </p:sp>
        <p:sp>
          <p:nvSpPr>
            <p:cNvPr name="TextBox 32" id="32"/>
            <p:cNvSpPr txBox="true"/>
            <p:nvPr/>
          </p:nvSpPr>
          <p:spPr>
            <a:xfrm rot="0">
              <a:off x="0" y="5416826"/>
              <a:ext cx="3613110" cy="753720"/>
            </a:xfrm>
            <a:prstGeom prst="rect">
              <a:avLst/>
            </a:prstGeom>
          </p:spPr>
          <p:txBody>
            <a:bodyPr anchor="t" rtlCol="false" tIns="0" lIns="0" bIns="0" rIns="0">
              <a:spAutoFit/>
            </a:bodyPr>
            <a:lstStyle/>
            <a:p>
              <a:pPr algn="ctr">
                <a:lnSpc>
                  <a:spcPts val="2387"/>
                </a:lnSpc>
              </a:pPr>
              <a:r>
                <a:rPr lang="en-US" sz="1729" spc="169">
                  <a:solidFill>
                    <a:srgbClr val="231F20"/>
                  </a:solidFill>
                  <a:latin typeface="DM Sans Bold"/>
                </a:rPr>
                <a:t>SUMMARIZING THE DATA</a:t>
              </a:r>
            </a:p>
          </p:txBody>
        </p:sp>
      </p:grpSp>
      <p:pic>
        <p:nvPicPr>
          <p:cNvPr name="Picture 33" id="3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799999">
            <a:off x="-4752895" y="-6740976"/>
            <a:ext cx="7835077" cy="10939025"/>
          </a:xfrm>
          <a:prstGeom prst="rect">
            <a:avLst/>
          </a:prstGeom>
        </p:spPr>
      </p:pic>
      <p:sp>
        <p:nvSpPr>
          <p:cNvPr name="TextBox 34" id="34"/>
          <p:cNvSpPr txBox="true"/>
          <p:nvPr/>
        </p:nvSpPr>
        <p:spPr>
          <a:xfrm rot="0">
            <a:off x="5107757" y="88386"/>
            <a:ext cx="8904094"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METHODOLOGY</a:t>
            </a:r>
          </a:p>
        </p:txBody>
      </p:sp>
      <p:sp>
        <p:nvSpPr>
          <p:cNvPr name="TextBox 35" id="35"/>
          <p:cNvSpPr txBox="true"/>
          <p:nvPr/>
        </p:nvSpPr>
        <p:spPr>
          <a:xfrm rot="0">
            <a:off x="5396637" y="7682658"/>
            <a:ext cx="7494727" cy="1740519"/>
          </a:xfrm>
          <a:prstGeom prst="rect">
            <a:avLst/>
          </a:prstGeom>
        </p:spPr>
        <p:txBody>
          <a:bodyPr anchor="t" rtlCol="false" tIns="0" lIns="0" bIns="0" rIns="0">
            <a:spAutoFit/>
          </a:bodyPr>
          <a:lstStyle/>
          <a:p>
            <a:pPr>
              <a:lnSpc>
                <a:spcPts val="2801"/>
              </a:lnSpc>
            </a:pPr>
            <a:r>
              <a:rPr lang="en-US" sz="2001">
                <a:solidFill>
                  <a:srgbClr val="100F0D"/>
                </a:solidFill>
                <a:latin typeface="Montserrat Light"/>
              </a:rPr>
              <a:t>For our analysis we couldn’t find a single dataset large enough to perform EDA therefore we decided to perform EDA on several small datasets. We collected datasets from data.gov.in website. Then we followed step by step procedure for each data set:</a:t>
            </a:r>
          </a:p>
        </p:txBody>
      </p:sp>
      <p:grpSp>
        <p:nvGrpSpPr>
          <p:cNvPr name="Group 36" id="36"/>
          <p:cNvGrpSpPr/>
          <p:nvPr/>
        </p:nvGrpSpPr>
        <p:grpSpPr>
          <a:xfrm rot="0">
            <a:off x="10875532" y="1940976"/>
            <a:ext cx="2429159" cy="4798707"/>
            <a:chOff x="0" y="0"/>
            <a:chExt cx="3238879" cy="6398276"/>
          </a:xfrm>
        </p:grpSpPr>
        <p:grpSp>
          <p:nvGrpSpPr>
            <p:cNvPr name="Group 37" id="37"/>
            <p:cNvGrpSpPr/>
            <p:nvPr/>
          </p:nvGrpSpPr>
          <p:grpSpPr>
            <a:xfrm rot="0">
              <a:off x="1126734" y="4424867"/>
              <a:ext cx="668109" cy="668109"/>
              <a:chOff x="0" y="0"/>
              <a:chExt cx="812800" cy="812800"/>
            </a:xfrm>
          </p:grpSpPr>
          <p:sp>
            <p:nvSpPr>
              <p:cNvPr name="Freeform 38" id="38"/>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40" id="4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2377" y="0"/>
              <a:ext cx="2703394" cy="4107367"/>
            </a:xfrm>
            <a:prstGeom prst="rect">
              <a:avLst/>
            </a:prstGeom>
          </p:spPr>
        </p:pic>
        <p:sp>
          <p:nvSpPr>
            <p:cNvPr name="TextBox 41" id="41"/>
            <p:cNvSpPr txBox="true"/>
            <p:nvPr/>
          </p:nvSpPr>
          <p:spPr>
            <a:xfrm rot="0">
              <a:off x="112377" y="596166"/>
              <a:ext cx="2703394" cy="1457517"/>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05</a:t>
              </a:r>
            </a:p>
          </p:txBody>
        </p:sp>
        <p:sp>
          <p:nvSpPr>
            <p:cNvPr name="TextBox 42" id="42"/>
            <p:cNvSpPr txBox="true"/>
            <p:nvPr/>
          </p:nvSpPr>
          <p:spPr>
            <a:xfrm rot="0">
              <a:off x="0" y="5358203"/>
              <a:ext cx="3238879" cy="1040073"/>
            </a:xfrm>
            <a:prstGeom prst="rect">
              <a:avLst/>
            </a:prstGeom>
          </p:spPr>
          <p:txBody>
            <a:bodyPr anchor="t" rtlCol="false" tIns="0" lIns="0" bIns="0" rIns="0">
              <a:spAutoFit/>
            </a:bodyPr>
            <a:lstStyle/>
            <a:p>
              <a:pPr algn="ctr">
                <a:lnSpc>
                  <a:spcPts val="2140"/>
                </a:lnSpc>
              </a:pPr>
              <a:r>
                <a:rPr lang="en-US" sz="1550" spc="151">
                  <a:solidFill>
                    <a:srgbClr val="231F20"/>
                  </a:solidFill>
                  <a:latin typeface="DM Sans Bold"/>
                </a:rPr>
                <a:t>DATA VISUALIZATIONDATA VISUALIZATION</a:t>
              </a:r>
            </a:p>
          </p:txBody>
        </p:sp>
      </p:grpSp>
      <p:grpSp>
        <p:nvGrpSpPr>
          <p:cNvPr name="Group 43" id="43"/>
          <p:cNvGrpSpPr/>
          <p:nvPr/>
        </p:nvGrpSpPr>
        <p:grpSpPr>
          <a:xfrm rot="0">
            <a:off x="13304691" y="1940976"/>
            <a:ext cx="2709833" cy="4694896"/>
            <a:chOff x="0" y="0"/>
            <a:chExt cx="3613110" cy="6259862"/>
          </a:xfrm>
        </p:grpSpPr>
        <p:grpSp>
          <p:nvGrpSpPr>
            <p:cNvPr name="Group 44" id="44"/>
            <p:cNvGrpSpPr/>
            <p:nvPr/>
          </p:nvGrpSpPr>
          <p:grpSpPr>
            <a:xfrm rot="0">
              <a:off x="1217558" y="4424867"/>
              <a:ext cx="668109" cy="668109"/>
              <a:chOff x="0" y="0"/>
              <a:chExt cx="812800" cy="812800"/>
            </a:xfrm>
          </p:grpSpPr>
          <p:sp>
            <p:nvSpPr>
              <p:cNvPr name="Freeform 45" id="45"/>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46" id="4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47" id="4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03200" y="0"/>
              <a:ext cx="2703394" cy="4107367"/>
            </a:xfrm>
            <a:prstGeom prst="rect">
              <a:avLst/>
            </a:prstGeom>
          </p:spPr>
        </p:pic>
        <p:sp>
          <p:nvSpPr>
            <p:cNvPr name="TextBox 48" id="48"/>
            <p:cNvSpPr txBox="true"/>
            <p:nvPr/>
          </p:nvSpPr>
          <p:spPr>
            <a:xfrm rot="0">
              <a:off x="203200" y="596166"/>
              <a:ext cx="2703394" cy="1457517"/>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06</a:t>
              </a:r>
            </a:p>
          </p:txBody>
        </p:sp>
        <p:sp>
          <p:nvSpPr>
            <p:cNvPr name="TextBox 49" id="49"/>
            <p:cNvSpPr txBox="true"/>
            <p:nvPr/>
          </p:nvSpPr>
          <p:spPr>
            <a:xfrm rot="0">
              <a:off x="0" y="5506142"/>
              <a:ext cx="3613110" cy="753720"/>
            </a:xfrm>
            <a:prstGeom prst="rect">
              <a:avLst/>
            </a:prstGeom>
          </p:spPr>
          <p:txBody>
            <a:bodyPr anchor="t" rtlCol="false" tIns="0" lIns="0" bIns="0" rIns="0">
              <a:spAutoFit/>
            </a:bodyPr>
            <a:lstStyle/>
            <a:p>
              <a:pPr algn="ctr">
                <a:lnSpc>
                  <a:spcPts val="2387"/>
                </a:lnSpc>
              </a:pPr>
              <a:r>
                <a:rPr lang="en-US" sz="1729" spc="169">
                  <a:solidFill>
                    <a:srgbClr val="231F20"/>
                  </a:solidFill>
                  <a:latin typeface="DM Sans Bold"/>
                </a:rPr>
                <a:t>PREDICTIONS (IF POSSIBLE)</a:t>
              </a:r>
            </a:p>
          </p:txBody>
        </p:sp>
      </p:grpSp>
      <p:grpSp>
        <p:nvGrpSpPr>
          <p:cNvPr name="Group 50" id="50"/>
          <p:cNvGrpSpPr/>
          <p:nvPr/>
        </p:nvGrpSpPr>
        <p:grpSpPr>
          <a:xfrm rot="0">
            <a:off x="15630441" y="1912401"/>
            <a:ext cx="2709833" cy="4508846"/>
            <a:chOff x="0" y="0"/>
            <a:chExt cx="3613110" cy="6011795"/>
          </a:xfrm>
        </p:grpSpPr>
        <p:grpSp>
          <p:nvGrpSpPr>
            <p:cNvPr name="Group 51" id="51"/>
            <p:cNvGrpSpPr/>
            <p:nvPr/>
          </p:nvGrpSpPr>
          <p:grpSpPr>
            <a:xfrm rot="0">
              <a:off x="1469216" y="4424867"/>
              <a:ext cx="668109" cy="668109"/>
              <a:chOff x="0" y="0"/>
              <a:chExt cx="812800" cy="812800"/>
            </a:xfrm>
          </p:grpSpPr>
          <p:sp>
            <p:nvSpPr>
              <p:cNvPr name="Freeform 52" id="52"/>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53" id="5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pic>
          <p:nvPicPr>
            <p:cNvPr name="Picture 54" id="5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54858" y="0"/>
              <a:ext cx="2703394" cy="4107367"/>
            </a:xfrm>
            <a:prstGeom prst="rect">
              <a:avLst/>
            </a:prstGeom>
          </p:spPr>
        </p:pic>
        <p:sp>
          <p:nvSpPr>
            <p:cNvPr name="TextBox 55" id="55"/>
            <p:cNvSpPr txBox="true"/>
            <p:nvPr/>
          </p:nvSpPr>
          <p:spPr>
            <a:xfrm rot="0">
              <a:off x="454858" y="596166"/>
              <a:ext cx="2703394" cy="1457517"/>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07</a:t>
              </a:r>
            </a:p>
          </p:txBody>
        </p:sp>
        <p:sp>
          <p:nvSpPr>
            <p:cNvPr name="TextBox 56" id="56"/>
            <p:cNvSpPr txBox="true"/>
            <p:nvPr/>
          </p:nvSpPr>
          <p:spPr>
            <a:xfrm rot="0">
              <a:off x="0" y="5651776"/>
              <a:ext cx="3613110" cy="360020"/>
            </a:xfrm>
            <a:prstGeom prst="rect">
              <a:avLst/>
            </a:prstGeom>
          </p:spPr>
          <p:txBody>
            <a:bodyPr anchor="t" rtlCol="false" tIns="0" lIns="0" bIns="0" rIns="0">
              <a:spAutoFit/>
            </a:bodyPr>
            <a:lstStyle/>
            <a:p>
              <a:pPr algn="ctr">
                <a:lnSpc>
                  <a:spcPts val="2387"/>
                </a:lnSpc>
              </a:pPr>
              <a:r>
                <a:rPr lang="en-US" sz="1729" spc="169">
                  <a:solidFill>
                    <a:srgbClr val="231F20"/>
                  </a:solidFill>
                  <a:latin typeface="DM Sans Bold"/>
                </a:rPr>
                <a:t>INTERPRETATIONS</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6628388" y="188278"/>
            <a:ext cx="5031224" cy="1326389"/>
          </a:xfrm>
          <a:prstGeom prst="rect">
            <a:avLst/>
          </a:prstGeom>
        </p:spPr>
        <p:txBody>
          <a:bodyPr anchor="t" rtlCol="false" tIns="0" lIns="0" bIns="0" rIns="0">
            <a:spAutoFit/>
          </a:bodyPr>
          <a:lstStyle/>
          <a:p>
            <a:pPr algn="ctr">
              <a:lnSpc>
                <a:spcPts val="10891"/>
              </a:lnSpc>
            </a:pPr>
            <a:r>
              <a:rPr lang="en-US" sz="7779">
                <a:solidFill>
                  <a:srgbClr val="000000"/>
                </a:solidFill>
                <a:latin typeface="Canva Sans Bold"/>
              </a:rPr>
              <a:t>Dataset : 1</a:t>
            </a:r>
          </a:p>
        </p:txBody>
      </p:sp>
      <p:sp>
        <p:nvSpPr>
          <p:cNvPr name="TextBox 3" id="3"/>
          <p:cNvSpPr txBox="true"/>
          <p:nvPr/>
        </p:nvSpPr>
        <p:spPr>
          <a:xfrm rot="0">
            <a:off x="1859345" y="1645198"/>
            <a:ext cx="14890202" cy="1599798"/>
          </a:xfrm>
          <a:prstGeom prst="rect">
            <a:avLst/>
          </a:prstGeom>
        </p:spPr>
        <p:txBody>
          <a:bodyPr anchor="t" rtlCol="false" tIns="0" lIns="0" bIns="0" rIns="0">
            <a:spAutoFit/>
          </a:bodyPr>
          <a:lstStyle/>
          <a:p>
            <a:pPr algn="ctr">
              <a:lnSpc>
                <a:spcPts val="6437"/>
              </a:lnSpc>
            </a:pPr>
            <a:r>
              <a:rPr lang="en-US" sz="4597">
                <a:solidFill>
                  <a:srgbClr val="000000"/>
                </a:solidFill>
                <a:latin typeface="Canva Sans Bold"/>
              </a:rPr>
              <a:t>National Health Mission Budget/Funds: 2015-16 to 2022-23</a:t>
            </a:r>
          </a:p>
        </p:txBody>
      </p:sp>
      <p:sp>
        <p:nvSpPr>
          <p:cNvPr name="TextBox 4" id="4"/>
          <p:cNvSpPr txBox="true"/>
          <p:nvPr/>
        </p:nvSpPr>
        <p:spPr>
          <a:xfrm rot="0">
            <a:off x="1859345" y="4514644"/>
            <a:ext cx="13074730" cy="17805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DM Sans"/>
              </a:rPr>
              <a:t>Loading the dataset and obtaining information about the data</a:t>
            </a:r>
          </a:p>
          <a:p>
            <a:pPr algn="just" marL="734059" indent="-367030" lvl="1">
              <a:lnSpc>
                <a:spcPts val="4759"/>
              </a:lnSpc>
              <a:buFont typeface="Arial"/>
              <a:buChar char="•"/>
            </a:pPr>
            <a:r>
              <a:rPr lang="en-US" sz="3399">
                <a:solidFill>
                  <a:srgbClr val="000000"/>
                </a:solidFill>
                <a:latin typeface="DM Sans"/>
              </a:rPr>
              <a:t>Handling null values</a:t>
            </a:r>
          </a:p>
          <a:p>
            <a:pPr algn="just">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50562" y="1385920"/>
            <a:ext cx="7778224" cy="6790136"/>
          </a:xfrm>
          <a:prstGeom prst="rect">
            <a:avLst/>
          </a:prstGeom>
        </p:spPr>
      </p:pic>
      <p:pic>
        <p:nvPicPr>
          <p:cNvPr name="Picture 3" id="3"/>
          <p:cNvPicPr>
            <a:picLocks noChangeAspect="true"/>
          </p:cNvPicPr>
          <p:nvPr/>
        </p:nvPicPr>
        <p:blipFill>
          <a:blip r:embed="rId3"/>
          <a:srcRect l="0" t="0" r="351" b="0"/>
          <a:stretch>
            <a:fillRect/>
          </a:stretch>
        </p:blipFill>
        <p:spPr>
          <a:xfrm flipH="false" flipV="false" rot="0">
            <a:off x="9617312" y="1385920"/>
            <a:ext cx="7156023" cy="7042871"/>
          </a:xfrm>
          <a:prstGeom prst="rect">
            <a:avLst/>
          </a:prstGeom>
        </p:spPr>
      </p:pic>
      <p:sp>
        <p:nvSpPr>
          <p:cNvPr name="TextBox 4" id="4"/>
          <p:cNvSpPr txBox="true"/>
          <p:nvPr/>
        </p:nvSpPr>
        <p:spPr>
          <a:xfrm rot="0">
            <a:off x="3857803" y="560705"/>
            <a:ext cx="10572393" cy="555625"/>
          </a:xfrm>
          <a:prstGeom prst="rect">
            <a:avLst/>
          </a:prstGeom>
        </p:spPr>
        <p:txBody>
          <a:bodyPr anchor="t" rtlCol="false" tIns="0" lIns="0" bIns="0" rIns="0">
            <a:spAutoFit/>
          </a:bodyPr>
          <a:lstStyle/>
          <a:p>
            <a:pPr algn="ctr">
              <a:lnSpc>
                <a:spcPts val="4549"/>
              </a:lnSpc>
              <a:spcBef>
                <a:spcPct val="0"/>
              </a:spcBef>
            </a:pPr>
            <a:r>
              <a:rPr lang="en-US" sz="3499">
                <a:solidFill>
                  <a:srgbClr val="000000"/>
                </a:solidFill>
                <a:latin typeface="Canva Sans"/>
              </a:rPr>
              <a:t>Correlation analysis and scatter plot visualization</a:t>
            </a:r>
          </a:p>
        </p:txBody>
      </p:sp>
      <p:sp>
        <p:nvSpPr>
          <p:cNvPr name="TextBox 5" id="5"/>
          <p:cNvSpPr txBox="true"/>
          <p:nvPr/>
        </p:nvSpPr>
        <p:spPr>
          <a:xfrm rot="0">
            <a:off x="1028700" y="8297296"/>
            <a:ext cx="7162718" cy="1535196"/>
          </a:xfrm>
          <a:prstGeom prst="rect">
            <a:avLst/>
          </a:prstGeom>
        </p:spPr>
        <p:txBody>
          <a:bodyPr anchor="t" rtlCol="false" tIns="0" lIns="0" bIns="0" rIns="0">
            <a:spAutoFit/>
          </a:bodyPr>
          <a:lstStyle/>
          <a:p>
            <a:pPr>
              <a:lnSpc>
                <a:spcPts val="2044"/>
              </a:lnSpc>
            </a:pPr>
            <a:r>
              <a:rPr lang="en-US" sz="1460">
                <a:solidFill>
                  <a:srgbClr val="000000"/>
                </a:solidFill>
                <a:latin typeface="DM Sans"/>
              </a:rPr>
              <a:t>Correlation heatmap between the features show that how each column is related to each other. From the graph it is evident that features like Budget Proposed and Budget Allocated are related to each other. Similarly Release of government of India fund is highly correlated to the expenditure.</a:t>
            </a:r>
          </a:p>
          <a:p>
            <a:pPr>
              <a:lnSpc>
                <a:spcPts val="2044"/>
              </a:lnSpc>
            </a:pPr>
            <a:r>
              <a:rPr lang="en-US" sz="1460">
                <a:solidFill>
                  <a:srgbClr val="000000"/>
                </a:solidFill>
                <a:latin typeface="DM Sans"/>
              </a:rPr>
              <a:t>Also, Extent of funds utilised against Budget approved is highly related to Extent of funds utilised against Budget Proposed.</a:t>
            </a:r>
          </a:p>
        </p:txBody>
      </p:sp>
      <p:sp>
        <p:nvSpPr>
          <p:cNvPr name="TextBox 6" id="6"/>
          <p:cNvSpPr txBox="true"/>
          <p:nvPr/>
        </p:nvSpPr>
        <p:spPr>
          <a:xfrm rot="0">
            <a:off x="9758230" y="8476738"/>
            <a:ext cx="7176182" cy="1534549"/>
          </a:xfrm>
          <a:prstGeom prst="rect">
            <a:avLst/>
          </a:prstGeom>
        </p:spPr>
        <p:txBody>
          <a:bodyPr anchor="t" rtlCol="false" tIns="0" lIns="0" bIns="0" rIns="0">
            <a:spAutoFit/>
          </a:bodyPr>
          <a:lstStyle/>
          <a:p>
            <a:pPr algn="just">
              <a:lnSpc>
                <a:spcPts val="2043"/>
              </a:lnSpc>
            </a:pPr>
            <a:r>
              <a:rPr lang="en-US" sz="1459">
                <a:solidFill>
                  <a:srgbClr val="000000"/>
                </a:solidFill>
                <a:latin typeface="DM Sans"/>
              </a:rPr>
              <a:t>Scatter Pair plot gives an idea about each features relationship with other features.</a:t>
            </a:r>
          </a:p>
          <a:p>
            <a:pPr algn="just">
              <a:lnSpc>
                <a:spcPts val="2043"/>
              </a:lnSpc>
            </a:pPr>
            <a:r>
              <a:rPr lang="en-US" sz="1459">
                <a:solidFill>
                  <a:srgbClr val="000000"/>
                </a:solidFill>
                <a:latin typeface="DM Sans"/>
              </a:rPr>
              <a:t>Trend that is followed by a feature by change in value other features are captured through it.</a:t>
            </a:r>
          </a:p>
          <a:p>
            <a:pPr algn="just">
              <a:lnSpc>
                <a:spcPts val="2043"/>
              </a:lnSpc>
            </a:pPr>
            <a:r>
              <a:rPr lang="en-US" sz="1459">
                <a:solidFill>
                  <a:srgbClr val="000000"/>
                </a:solidFill>
                <a:latin typeface="DM Sans"/>
              </a:rPr>
              <a:t>We have made this just to find relationship between features so that we can further apply Linear Regression Model to the ones that share linear relationship.</a:t>
            </a:r>
          </a:p>
          <a:p>
            <a:pPr algn="just">
              <a:lnSpc>
                <a:spcPts val="204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47625"/>
            <a:ext cx="17998535" cy="1439328"/>
          </a:xfrm>
          <a:prstGeom prst="rect">
            <a:avLst/>
          </a:prstGeom>
        </p:spPr>
        <p:txBody>
          <a:bodyPr anchor="t" rtlCol="false" tIns="0" lIns="0" bIns="0" rIns="0">
            <a:spAutoFit/>
          </a:bodyPr>
          <a:lstStyle/>
          <a:p>
            <a:pPr algn="ctr">
              <a:lnSpc>
                <a:spcPts val="5742"/>
              </a:lnSpc>
              <a:spcBef>
                <a:spcPct val="0"/>
              </a:spcBef>
            </a:pPr>
            <a:r>
              <a:rPr lang="en-US" sz="4417">
                <a:solidFill>
                  <a:srgbClr val="000000"/>
                </a:solidFill>
                <a:latin typeface="Canva Sans Bold"/>
              </a:rPr>
              <a:t>Visualization of budget utilization over the years using stacked bar charts</a:t>
            </a:r>
          </a:p>
        </p:txBody>
      </p:sp>
      <p:grpSp>
        <p:nvGrpSpPr>
          <p:cNvPr name="Group 3" id="3"/>
          <p:cNvGrpSpPr/>
          <p:nvPr/>
        </p:nvGrpSpPr>
        <p:grpSpPr>
          <a:xfrm rot="0">
            <a:off x="9981938" y="1228029"/>
            <a:ext cx="6596668" cy="8953272"/>
            <a:chOff x="0" y="0"/>
            <a:chExt cx="8795558" cy="11937696"/>
          </a:xfrm>
        </p:grpSpPr>
        <p:pic>
          <p:nvPicPr>
            <p:cNvPr name="Picture 4" id="4"/>
            <p:cNvPicPr>
              <a:picLocks noChangeAspect="true"/>
            </p:cNvPicPr>
            <p:nvPr/>
          </p:nvPicPr>
          <p:blipFill>
            <a:blip r:embed="rId3"/>
            <a:srcRect l="0" t="0" r="0" b="0"/>
            <a:stretch>
              <a:fillRect/>
            </a:stretch>
          </p:blipFill>
          <p:spPr>
            <a:xfrm flipH="false" flipV="false" rot="0">
              <a:off x="0" y="3227338"/>
              <a:ext cx="8297589" cy="264816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0" y="6129505"/>
              <a:ext cx="8277163" cy="2641648"/>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58677" y="426790"/>
              <a:ext cx="7980236" cy="2546884"/>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58677" y="9025152"/>
              <a:ext cx="8489276" cy="2709343"/>
            </a:xfrm>
            <a:prstGeom prst="rect">
              <a:avLst/>
            </a:prstGeom>
          </p:spPr>
        </p:pic>
        <p:pic>
          <p:nvPicPr>
            <p:cNvPr name="Picture 8" id="8"/>
            <p:cNvPicPr>
              <a:picLocks noChangeAspect="true"/>
            </p:cNvPicPr>
            <p:nvPr/>
          </p:nvPicPr>
          <p:blipFill>
            <a:blip r:embed="rId3"/>
            <a:srcRect l="0" t="257" r="1912" b="257"/>
            <a:stretch>
              <a:fillRect/>
            </a:stretch>
          </p:blipFill>
          <p:spPr>
            <a:xfrm flipH="false" flipV="false" rot="0">
              <a:off x="158677" y="2956576"/>
              <a:ext cx="8636881" cy="2795705"/>
            </a:xfrm>
            <a:prstGeom prst="rect">
              <a:avLst/>
            </a:prstGeom>
          </p:spPr>
        </p:pic>
        <p:pic>
          <p:nvPicPr>
            <p:cNvPr name="Picture 9" id="9"/>
            <p:cNvPicPr>
              <a:picLocks noChangeAspect="true"/>
            </p:cNvPicPr>
            <p:nvPr/>
          </p:nvPicPr>
          <p:blipFill>
            <a:blip r:embed="rId4"/>
            <a:srcRect l="0" t="1155" r="1670" b="1155"/>
            <a:stretch>
              <a:fillRect/>
            </a:stretch>
          </p:blipFill>
          <p:spPr>
            <a:xfrm flipH="false" flipV="false" rot="0">
              <a:off x="0" y="6020432"/>
              <a:ext cx="8795558" cy="2788823"/>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370717" y="0"/>
              <a:ext cx="8424841" cy="2688779"/>
            </a:xfrm>
            <a:prstGeom prst="rect">
              <a:avLst/>
            </a:prstGeom>
          </p:spPr>
        </p:pic>
        <p:pic>
          <p:nvPicPr>
            <p:cNvPr name="Picture 11" id="11"/>
            <p:cNvPicPr>
              <a:picLocks noChangeAspect="true"/>
            </p:cNvPicPr>
            <p:nvPr/>
          </p:nvPicPr>
          <p:blipFill>
            <a:blip r:embed="rId6"/>
            <a:srcRect l="0" t="2107" r="5996" b="2107"/>
            <a:stretch>
              <a:fillRect/>
            </a:stretch>
          </p:blipFill>
          <p:spPr>
            <a:xfrm flipH="false" flipV="false" rot="0">
              <a:off x="0" y="9077406"/>
              <a:ext cx="8795558" cy="2860290"/>
            </a:xfrm>
            <a:prstGeom prst="rect">
              <a:avLst/>
            </a:prstGeom>
          </p:spPr>
        </p:pic>
      </p:grpSp>
      <p:grpSp>
        <p:nvGrpSpPr>
          <p:cNvPr name="Group 12" id="12"/>
          <p:cNvGrpSpPr/>
          <p:nvPr/>
        </p:nvGrpSpPr>
        <p:grpSpPr>
          <a:xfrm rot="0">
            <a:off x="346131" y="1028700"/>
            <a:ext cx="7313920" cy="9130736"/>
            <a:chOff x="0" y="0"/>
            <a:chExt cx="9751893" cy="12174314"/>
          </a:xfrm>
        </p:grpSpPr>
        <p:pic>
          <p:nvPicPr>
            <p:cNvPr name="Picture 13" id="13"/>
            <p:cNvPicPr>
              <a:picLocks noChangeAspect="true"/>
            </p:cNvPicPr>
            <p:nvPr/>
          </p:nvPicPr>
          <p:blipFill>
            <a:blip r:embed="rId7"/>
            <a:srcRect l="0" t="0" r="0" b="0"/>
            <a:stretch>
              <a:fillRect/>
            </a:stretch>
          </p:blipFill>
          <p:spPr>
            <a:xfrm flipH="false" flipV="false" rot="0">
              <a:off x="0" y="0"/>
              <a:ext cx="9548693" cy="3047455"/>
            </a:xfrm>
            <a:prstGeom prst="rect">
              <a:avLst/>
            </a:prstGeom>
          </p:spPr>
        </p:pic>
        <p:pic>
          <p:nvPicPr>
            <p:cNvPr name="Picture 14" id="14"/>
            <p:cNvPicPr>
              <a:picLocks noChangeAspect="true"/>
            </p:cNvPicPr>
            <p:nvPr/>
          </p:nvPicPr>
          <p:blipFill>
            <a:blip r:embed="rId8"/>
            <a:srcRect l="0" t="4236" r="982" b="4236"/>
            <a:stretch>
              <a:fillRect/>
            </a:stretch>
          </p:blipFill>
          <p:spPr>
            <a:xfrm flipH="false" flipV="false" rot="0">
              <a:off x="0" y="3302915"/>
              <a:ext cx="9751893" cy="2876855"/>
            </a:xfrm>
            <a:prstGeom prst="rect">
              <a:avLst/>
            </a:prstGeom>
          </p:spPr>
        </p:pic>
        <p:pic>
          <p:nvPicPr>
            <p:cNvPr name="Picture 15" id="15"/>
            <p:cNvPicPr>
              <a:picLocks noChangeAspect="true"/>
            </p:cNvPicPr>
            <p:nvPr/>
          </p:nvPicPr>
          <p:blipFill>
            <a:blip r:embed="rId9"/>
            <a:srcRect l="0" t="0" r="3045" b="0"/>
            <a:stretch>
              <a:fillRect/>
            </a:stretch>
          </p:blipFill>
          <p:spPr>
            <a:xfrm flipH="false" flipV="false" rot="0">
              <a:off x="0" y="6179771"/>
              <a:ext cx="9548693" cy="3143176"/>
            </a:xfrm>
            <a:prstGeom prst="rect">
              <a:avLst/>
            </a:prstGeom>
          </p:spPr>
        </p:pic>
        <p:pic>
          <p:nvPicPr>
            <p:cNvPr name="Picture 16" id="16"/>
            <p:cNvPicPr>
              <a:picLocks noChangeAspect="true"/>
            </p:cNvPicPr>
            <p:nvPr/>
          </p:nvPicPr>
          <p:blipFill>
            <a:blip r:embed="rId10"/>
            <a:srcRect l="0" t="6551" r="0" b="6551"/>
            <a:stretch>
              <a:fillRect/>
            </a:stretch>
          </p:blipFill>
          <p:spPr>
            <a:xfrm flipH="false" flipV="false" rot="0">
              <a:off x="0" y="9322947"/>
              <a:ext cx="9548693" cy="2648167"/>
            </a:xfrm>
            <a:prstGeom prst="rect">
              <a:avLst/>
            </a:prstGeom>
          </p:spPr>
        </p:pic>
        <p:pic>
          <p:nvPicPr>
            <p:cNvPr name="Picture 17" id="17"/>
            <p:cNvPicPr>
              <a:picLocks noChangeAspect="true"/>
            </p:cNvPicPr>
            <p:nvPr/>
          </p:nvPicPr>
          <p:blipFill>
            <a:blip r:embed="rId7"/>
            <a:srcRect l="0" t="0" r="0" b="0"/>
            <a:stretch>
              <a:fillRect/>
            </a:stretch>
          </p:blipFill>
          <p:spPr>
            <a:xfrm flipH="false" flipV="false" rot="0">
              <a:off x="203200" y="203200"/>
              <a:ext cx="9548693" cy="3047455"/>
            </a:xfrm>
            <a:prstGeom prst="rect">
              <a:avLst/>
            </a:prstGeom>
          </p:spPr>
        </p:pic>
        <p:pic>
          <p:nvPicPr>
            <p:cNvPr name="Picture 18" id="18"/>
            <p:cNvPicPr>
              <a:picLocks noChangeAspect="true"/>
            </p:cNvPicPr>
            <p:nvPr/>
          </p:nvPicPr>
          <p:blipFill>
            <a:blip r:embed="rId9"/>
            <a:srcRect l="0" t="0" r="3045" b="0"/>
            <a:stretch>
              <a:fillRect/>
            </a:stretch>
          </p:blipFill>
          <p:spPr>
            <a:xfrm flipH="false" flipV="false" rot="0">
              <a:off x="203200" y="6382971"/>
              <a:ext cx="9548693" cy="3143176"/>
            </a:xfrm>
            <a:prstGeom prst="rect">
              <a:avLst/>
            </a:prstGeom>
          </p:spPr>
        </p:pic>
        <p:pic>
          <p:nvPicPr>
            <p:cNvPr name="Picture 19" id="19"/>
            <p:cNvPicPr>
              <a:picLocks noChangeAspect="true"/>
            </p:cNvPicPr>
            <p:nvPr/>
          </p:nvPicPr>
          <p:blipFill>
            <a:blip r:embed="rId10"/>
            <a:srcRect l="0" t="6551" r="0" b="6551"/>
            <a:stretch>
              <a:fillRect/>
            </a:stretch>
          </p:blipFill>
          <p:spPr>
            <a:xfrm flipH="false" flipV="false" rot="0">
              <a:off x="203200" y="9526147"/>
              <a:ext cx="9548693" cy="2648167"/>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DAFiOI4U0nE</dc:identifier>
  <dcterms:modified xsi:type="dcterms:W3CDTF">2011-08-01T06:04:30Z</dcterms:modified>
  <cp:revision>1</cp:revision>
  <dc:title>EDA - PPT</dc:title>
</cp:coreProperties>
</file>